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12192000"/>
  <p:embeddedFontLst>
    <p:embeddedFont>
      <p:font typeface="MiSans" panose="020B0604020202020204" charset="-122"/>
      <p:regular r:id="rId36"/>
    </p:embeddedFont>
    <p:embeddedFont>
      <p:font typeface="Arial Black" panose="020B0A04020102020204" pitchFamily="34" charset="0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750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 flip="none" rotWithShape="0">
          <a:gsLst>
            <a:gs pos="0">
              <a:srgbClr val="94B9FF"/>
            </a:gs>
            <a:gs pos="9000">
              <a:srgbClr val="94B9FF"/>
            </a:gs>
            <a:gs pos="34000">
              <a:srgbClr val="94B9FF">
                <a:alpha val="46000"/>
              </a:srgbClr>
            </a:gs>
            <a:gs pos="62000">
              <a:srgbClr val="94B9FF">
                <a:alpha val="0"/>
              </a:srgbClr>
            </a:gs>
            <a:gs pos="72000">
              <a:srgbClr val="94B9FF">
                <a:alpha val="0"/>
              </a:srgbClr>
            </a:gs>
            <a:gs pos="89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" y="2074336"/>
            <a:ext cx="1828800" cy="18923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3080000">
            <a:off x="10614025" y="-642620"/>
            <a:ext cx="2079625" cy="207962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5000">
                <a:srgbClr val="B3CBF9">
                  <a:alpha val="46000"/>
                </a:srgbClr>
              </a:gs>
              <a:gs pos="66000">
                <a:srgbClr val="94B9FF">
                  <a:alpha val="77000"/>
                </a:srgbClr>
              </a:gs>
              <a:gs pos="100000">
                <a:srgbClr val="94B9FF">
                  <a:alpha val="94000"/>
                </a:srgbClr>
              </a:gs>
            </a:gsLst>
            <a:lin ang="5400000" scaled="1"/>
          </a:gradFill>
          <a:ln/>
        </p:spPr>
      </p:sp>
      <p:sp>
        <p:nvSpPr>
          <p:cNvPr id="4" name="Text 1"/>
          <p:cNvSpPr/>
          <p:nvPr/>
        </p:nvSpPr>
        <p:spPr>
          <a:xfrm rot="13080000">
            <a:off x="10614025" y="-642620"/>
            <a:ext cx="2079625" cy="2079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493213" y="2018030"/>
            <a:ext cx="8091091" cy="1913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Cyber Defense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9122410" y="4891405"/>
            <a:ext cx="2331720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</p:sp>
      <p:sp>
        <p:nvSpPr>
          <p:cNvPr id="8" name="Text 5"/>
          <p:cNvSpPr/>
          <p:nvPr/>
        </p:nvSpPr>
        <p:spPr>
          <a:xfrm>
            <a:off x="9122410" y="4891405"/>
            <a:ext cx="2331720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1" descr="https://kimi-img.moonshot.cn/pub/slides/slides_tmpl/image/25-08-27-19:57:29-d2nf5a98bjvh7rlivr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29-d2nf5a98bjvh7rlivrq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" y="2628265"/>
            <a:ext cx="4368800" cy="31496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" y="3435985"/>
            <a:ext cx="4284345" cy="17075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35110" y="4889500"/>
            <a:ext cx="2306955" cy="3375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03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Endpoint &amp; Network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03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gradFill flip="none" rotWithShape="0">
          <a:gsLst>
            <a:gs pos="0">
              <a:srgbClr val="94B9FF">
                <a:alpha val="39000"/>
              </a:srgbClr>
            </a:gs>
            <a:gs pos="9000">
              <a:srgbClr val="94B9FF">
                <a:alpha val="39000"/>
              </a:srgbClr>
            </a:gs>
            <a:gs pos="38000">
              <a:srgbClr val="94B9FF">
                <a:alpha val="44000"/>
              </a:srgbClr>
            </a:gs>
            <a:gs pos="72000">
              <a:srgbClr val="94B9FF">
                <a:alpha val="13000"/>
              </a:srgbClr>
            </a:gs>
            <a:gs pos="100000">
              <a:srgbClr val="94B9FF">
                <a:alpha val="59000"/>
              </a:srgbClr>
            </a:gs>
          </a:gsLst>
          <a:lin ang="3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s00.png"/>
          <p:cNvPicPr>
            <a:picLocks noChangeAspect="1"/>
          </p:cNvPicPr>
          <p:nvPr/>
        </p:nvPicPr>
        <p:blipFill>
          <a:blip r:embed="rId3">
            <a:alphaModFix amt="74000"/>
          </a:blip>
          <a:srcRect t="41588"/>
          <a:stretch/>
        </p:blipFill>
        <p:spPr>
          <a:xfrm>
            <a:off x="448310" y="0"/>
            <a:ext cx="7380605" cy="24250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35" y="1473835"/>
            <a:ext cx="12192635" cy="1571625"/>
          </a:xfrm>
          <a:prstGeom prst="rect">
            <a:avLst/>
          </a:prstGeom>
          <a:gradFill flip="none" rotWithShape="1">
            <a:gsLst>
              <a:gs pos="0">
                <a:srgbClr val="92ABDF">
                  <a:alpha val="82000"/>
                </a:srgbClr>
              </a:gs>
              <a:gs pos="42000">
                <a:srgbClr val="92ABDF">
                  <a:alpha val="82000"/>
                </a:srgbClr>
              </a:gs>
              <a:gs pos="100000">
                <a:srgbClr val="4874CB">
                  <a:alpha val="7300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635" y="1473835"/>
            <a:ext cx="12192635" cy="1571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697470" y="1614805"/>
            <a:ext cx="3957955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at the Endpoint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087428" y="3540443"/>
            <a:ext cx="0" cy="2532924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4874CB">
                    <a:alpha val="0"/>
                  </a:srgbClr>
                </a:gs>
                <a:gs pos="10000">
                  <a:srgbClr val="4874CB">
                    <a:alpha val="0"/>
                  </a:srgbClr>
                </a:gs>
                <a:gs pos="50000">
                  <a:srgbClr val="4874CB">
                    <a:alpha val="50000"/>
                  </a:srgbClr>
                </a:gs>
                <a:gs pos="90000">
                  <a:srgbClr val="4874CB">
                    <a:alpha val="0"/>
                  </a:srgbClr>
                </a:gs>
                <a:gs pos="100000">
                  <a:srgbClr val="4874CB">
                    <a:alpha val="0"/>
                  </a:srgbClr>
                </a:gs>
              </a:gsLst>
              <a:lin ang="16200000" scaled="1"/>
            </a:gra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65785" y="44513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61000"/>
                </a:srgbClr>
              </a:gs>
              <a:gs pos="20000">
                <a:srgbClr val="4874CB">
                  <a:alpha val="61000"/>
                </a:srgbClr>
              </a:gs>
              <a:gs pos="43000">
                <a:srgbClr val="4874CB">
                  <a:alpha val="66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565785" y="44513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95985" y="44513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>
                    <a:alpha val="91000"/>
                  </a:srgbClr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95985" y="44513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0885" y="44513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66000"/>
                </a:srgbClr>
              </a:gs>
              <a:gs pos="20000">
                <a:srgbClr val="4874CB">
                  <a:alpha val="66000"/>
                </a:srgbClr>
              </a:gs>
              <a:gs pos="43000">
                <a:srgbClr val="4874CB">
                  <a:alpha val="59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730885" y="44513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8-27-19:57:32-d2nf5b18bjvh7rlivs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1009843"/>
            <a:ext cx="3657600" cy="24892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8-27-19:57:32-d2nf5b18bjvh7rlivs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290" y="1033034"/>
            <a:ext cx="3657600" cy="2489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665269" y="3776772"/>
            <a:ext cx="4964861" cy="47889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665269" y="3776772"/>
            <a:ext cx="4964861" cy="478893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A7D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On-Device Threat Detection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665269" y="4463967"/>
            <a:ext cx="4964861" cy="1867301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Endpoint detection and response (EDR) agents use on-device machine learning to block zero-day exploits, ransomware encryption patterns, and living-off-the-land attacks without relying on cloud connectivity.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6538375" y="3776772"/>
            <a:ext cx="4964861" cy="47889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6538375" y="3776772"/>
            <a:ext cx="4964861" cy="478893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A7D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Learning and Performance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6538375" y="4472222"/>
            <a:ext cx="4964861" cy="1867936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models update weekly, stopping novel malware families hours before traditional signature-based solutions. This ensures system performance is maintained while providing robust protection.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flip="none" rotWithShape="0">
          <a:gsLst>
            <a:gs pos="0">
              <a:srgbClr val="94B9FF">
                <a:alpha val="58000"/>
              </a:srgbClr>
            </a:gs>
            <a:gs pos="9000">
              <a:srgbClr val="94B9FF">
                <a:alpha val="58000"/>
              </a:srgbClr>
            </a:gs>
            <a:gs pos="37000">
              <a:srgbClr val="94B9FF">
                <a:alpha val="18000"/>
              </a:srgbClr>
            </a:gs>
            <a:gs pos="65000">
              <a:srgbClr val="94B9FF">
                <a:alpha val="13000"/>
              </a:srgbClr>
            </a:gs>
            <a:gs pos="98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1746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0800000">
            <a:off x="10527030" y="5723255"/>
            <a:ext cx="6776085" cy="2762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0"/>
                </a:srgbClr>
              </a:gs>
              <a:gs pos="22000">
                <a:srgbClr val="6389D3">
                  <a:alpha val="0"/>
                </a:srgbClr>
              </a:gs>
              <a:gs pos="69000">
                <a:srgbClr val="6389D3">
                  <a:alpha val="9000"/>
                </a:srgbClr>
              </a:gs>
              <a:gs pos="95000">
                <a:srgbClr val="6389D3">
                  <a:alpha val="39000"/>
                </a:srgbClr>
              </a:gs>
              <a:gs pos="100000">
                <a:srgbClr val="6389D3">
                  <a:alpha val="3900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 rot="10800000">
            <a:off x="10527030" y="5723255"/>
            <a:ext cx="6776085" cy="276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Self-Defending Network Fabric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6440" y="1848485"/>
            <a:ext cx="3368040" cy="4286250"/>
          </a:xfrm>
          <a:prstGeom prst="round2DiagRect">
            <a:avLst>
              <a:gd name="adj1" fmla="val 12858"/>
              <a:gd name="adj2" fmla="val 0"/>
            </a:avLst>
          </a:prstGeom>
          <a:gradFill flip="none" rotWithShape="1">
            <a:gsLst>
              <a:gs pos="0">
                <a:srgbClr val="FFFFFF">
                  <a:alpha val="5000"/>
                </a:srgbClr>
              </a:gs>
              <a:gs pos="100000">
                <a:srgbClr val="376FFF">
                  <a:alpha val="25000"/>
                </a:srgbClr>
              </a:gs>
            </a:gsLst>
            <a:lin ang="5400000" scaled="1"/>
          </a:gradFill>
          <a:ln w="19050">
            <a:solidFill>
              <a:srgbClr val="87A9FF">
                <a:alpha val="45098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26440" y="1848485"/>
            <a:ext cx="3368040" cy="4286250"/>
          </a:xfrm>
          <a:prstGeom prst="rect">
            <a:avLst/>
          </a:prstGeom>
          <a:noFill/>
          <a:ln/>
        </p:spPr>
        <p:txBody>
          <a:bodyPr wrap="square" lIns="46990" tIns="91440" rIns="91440" bIns="46990" rtlCol="0" anchor="ctr"/>
          <a:lstStyle/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043430" y="1477328"/>
            <a:ext cx="734060" cy="734060"/>
          </a:xfrm>
          <a:prstGeom prst="ellipse">
            <a:avLst/>
          </a:prstGeom>
          <a:solidFill>
            <a:srgbClr val="87A9FF">
              <a:alpha val="25098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2043430" y="1477328"/>
            <a:ext cx="734060" cy="734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144395" y="1578293"/>
            <a:ext cx="532130" cy="532130"/>
          </a:xfrm>
          <a:prstGeom prst="ellipse">
            <a:avLst/>
          </a:prstGeom>
          <a:gradFill flip="none" rotWithShape="1">
            <a:gsLst>
              <a:gs pos="0">
                <a:srgbClr val="87A9FF"/>
              </a:gs>
              <a:gs pos="100000">
                <a:srgbClr val="4874CB">
                  <a:alpha val="91000"/>
                </a:srgbClr>
              </a:gs>
            </a:gsLst>
            <a:lin ang="2700000" scaled="1"/>
          </a:gradFill>
          <a:ln/>
          <a:effectLst>
            <a:outerShdw blurRad="139700" dist="26941" dir="2700000" algn="bl" rotWithShape="0">
              <a:srgbClr val="0041E8">
                <a:alpha val="2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2144395" y="1578293"/>
            <a:ext cx="532130" cy="5321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8-27-19:57:37-d2nf5c98bjvh7rlivsc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2510" y="1735773"/>
            <a:ext cx="215900" cy="216535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4442460" y="1848485"/>
            <a:ext cx="3368040" cy="4285615"/>
          </a:xfrm>
          <a:prstGeom prst="round2DiagRect">
            <a:avLst>
              <a:gd name="adj1" fmla="val 12858"/>
              <a:gd name="adj2" fmla="val 0"/>
            </a:avLst>
          </a:prstGeom>
          <a:gradFill flip="none" rotWithShape="1">
            <a:gsLst>
              <a:gs pos="0">
                <a:srgbClr val="FFFFFF">
                  <a:alpha val="5000"/>
                </a:srgbClr>
              </a:gs>
              <a:gs pos="100000">
                <a:srgbClr val="376FFF">
                  <a:alpha val="25000"/>
                </a:srgbClr>
              </a:gs>
            </a:gsLst>
            <a:lin ang="5400000" scaled="1"/>
          </a:gradFill>
          <a:ln w="19050">
            <a:solidFill>
              <a:srgbClr val="87A9FF">
                <a:alpha val="45098"/>
              </a:srgbClr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442460" y="1848485"/>
            <a:ext cx="3368040" cy="4285615"/>
          </a:xfrm>
          <a:prstGeom prst="rect">
            <a:avLst/>
          </a:prstGeom>
          <a:noFill/>
          <a:ln/>
        </p:spPr>
        <p:txBody>
          <a:bodyPr wrap="square" lIns="46990" tIns="91440" rIns="91440" bIns="46990" rtlCol="0" anchor="ctr"/>
          <a:lstStyle/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759450" y="1477328"/>
            <a:ext cx="734060" cy="734060"/>
          </a:xfrm>
          <a:prstGeom prst="ellipse">
            <a:avLst/>
          </a:prstGeom>
          <a:solidFill>
            <a:srgbClr val="87A9FF">
              <a:alpha val="25098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5759450" y="1477328"/>
            <a:ext cx="734060" cy="734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861050" y="1578293"/>
            <a:ext cx="532130" cy="532130"/>
          </a:xfrm>
          <a:prstGeom prst="ellipse">
            <a:avLst/>
          </a:prstGeom>
          <a:gradFill flip="none" rotWithShape="1">
            <a:gsLst>
              <a:gs pos="0">
                <a:srgbClr val="87A9FF"/>
              </a:gs>
              <a:gs pos="100000">
                <a:srgbClr val="5A7DD4">
                  <a:alpha val="91000"/>
                </a:srgbClr>
              </a:gs>
            </a:gsLst>
            <a:lin ang="2700000" scaled="1"/>
          </a:gradFill>
          <a:ln/>
          <a:effectLst>
            <a:outerShdw blurRad="139700" dist="26941" dir="2700000" algn="bl" rotWithShape="0">
              <a:srgbClr val="0041E8">
                <a:alpha val="20000"/>
              </a:srgbClr>
            </a:outerShdw>
          </a:effectLst>
        </p:spPr>
      </p:sp>
      <p:sp>
        <p:nvSpPr>
          <p:cNvPr id="25" name="Text 22"/>
          <p:cNvSpPr/>
          <p:nvPr/>
        </p:nvSpPr>
        <p:spPr>
          <a:xfrm>
            <a:off x="5861050" y="1578293"/>
            <a:ext cx="532130" cy="5321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6" name="Image 1" descr="https://kimi-img.moonshot.cn/pub/slides/slides_tmpl/image/25-08-27-19:57:37-d2nf5c98bjvh7rlivsc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5830" y="1723073"/>
            <a:ext cx="241935" cy="242570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>
            <a:off x="8158480" y="1849755"/>
            <a:ext cx="3368040" cy="4283075"/>
          </a:xfrm>
          <a:prstGeom prst="round2DiagRect">
            <a:avLst>
              <a:gd name="adj1" fmla="val 12858"/>
              <a:gd name="adj2" fmla="val 0"/>
            </a:avLst>
          </a:prstGeom>
          <a:gradFill flip="none" rotWithShape="1">
            <a:gsLst>
              <a:gs pos="0">
                <a:srgbClr val="FFFFFF">
                  <a:alpha val="5000"/>
                </a:srgbClr>
              </a:gs>
              <a:gs pos="100000">
                <a:srgbClr val="376FFF">
                  <a:alpha val="25000"/>
                </a:srgbClr>
              </a:gs>
            </a:gsLst>
            <a:lin ang="5400000" scaled="1"/>
          </a:gradFill>
          <a:ln w="19050">
            <a:solidFill>
              <a:srgbClr val="87A9FF">
                <a:alpha val="45098"/>
              </a:srgbClr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8158480" y="1849755"/>
            <a:ext cx="3368040" cy="4283075"/>
          </a:xfrm>
          <a:prstGeom prst="rect">
            <a:avLst/>
          </a:prstGeom>
          <a:noFill/>
          <a:ln/>
        </p:spPr>
        <p:txBody>
          <a:bodyPr wrap="square" lIns="46990" tIns="91440" rIns="91440" bIns="46990" rtlCol="0" anchor="ctr"/>
          <a:lstStyle/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9475470" y="1476058"/>
            <a:ext cx="734060" cy="734060"/>
          </a:xfrm>
          <a:prstGeom prst="ellipse">
            <a:avLst/>
          </a:prstGeom>
          <a:solidFill>
            <a:srgbClr val="87A9FF">
              <a:alpha val="25098"/>
            </a:srgbClr>
          </a:solidFill>
          <a:ln/>
        </p:spPr>
      </p:sp>
      <p:sp>
        <p:nvSpPr>
          <p:cNvPr id="30" name="Text 26"/>
          <p:cNvSpPr/>
          <p:nvPr/>
        </p:nvSpPr>
        <p:spPr>
          <a:xfrm>
            <a:off x="9475470" y="1476058"/>
            <a:ext cx="734060" cy="734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9577070" y="1577023"/>
            <a:ext cx="532130" cy="532130"/>
          </a:xfrm>
          <a:prstGeom prst="ellipse">
            <a:avLst/>
          </a:prstGeom>
          <a:gradFill flip="none" rotWithShape="1">
            <a:gsLst>
              <a:gs pos="0">
                <a:srgbClr val="87A9FF"/>
              </a:gs>
              <a:gs pos="100000">
                <a:srgbClr val="5A7DD4">
                  <a:alpha val="91000"/>
                </a:srgbClr>
              </a:gs>
            </a:gsLst>
            <a:lin ang="2700000" scaled="1"/>
          </a:gradFill>
          <a:ln/>
          <a:effectLst>
            <a:outerShdw blurRad="139700" dist="26941" dir="2700000" algn="bl" rotWithShape="0">
              <a:srgbClr val="0041E8">
                <a:alpha val="20000"/>
              </a:srgbClr>
            </a:outerShdw>
          </a:effectLst>
        </p:spPr>
      </p:sp>
      <p:sp>
        <p:nvSpPr>
          <p:cNvPr id="32" name="Text 28"/>
          <p:cNvSpPr/>
          <p:nvPr/>
        </p:nvSpPr>
        <p:spPr>
          <a:xfrm>
            <a:off x="9577070" y="1577023"/>
            <a:ext cx="532130" cy="5321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3" name="Image 2" descr="https://kimi-img.moonshot.cn/pub/slides/slides_tmpl/image/25-08-27-19:57:37-d2nf5c98bjvh7rlivsd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1850" y="1721803"/>
            <a:ext cx="241935" cy="242570"/>
          </a:xfrm>
          <a:prstGeom prst="rect">
            <a:avLst/>
          </a:prstGeom>
        </p:spPr>
      </p:pic>
      <p:pic>
        <p:nvPicPr>
          <p:cNvPr id="34" name="Image 3" descr="https://kimi-img.moonshot.cn/pub/slides/slides_tmpl/image/25-08-27-19:57:29-d2nf5a98bjvh7rlivs00.png"/>
          <p:cNvPicPr>
            <a:picLocks noChangeAspect="1"/>
          </p:cNvPicPr>
          <p:nvPr/>
        </p:nvPicPr>
        <p:blipFill>
          <a:blip r:embed="rId9">
            <a:alphaModFix amt="74000"/>
          </a:blip>
          <a:srcRect l="128" t="49493" r="-128" b="-2787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sp>
        <p:nvSpPr>
          <p:cNvPr id="35" name="Shape 29"/>
          <p:cNvSpPr/>
          <p:nvPr/>
        </p:nvSpPr>
        <p:spPr>
          <a:xfrm>
            <a:off x="-3182620" y="6503670"/>
            <a:ext cx="6776085" cy="5041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0"/>
                </a:srgbClr>
              </a:gs>
              <a:gs pos="22000">
                <a:srgbClr val="6389D3">
                  <a:alpha val="0"/>
                </a:srgbClr>
              </a:gs>
              <a:gs pos="69000">
                <a:srgbClr val="6389D3">
                  <a:alpha val="27000"/>
                </a:srgbClr>
              </a:gs>
              <a:gs pos="95000">
                <a:srgbClr val="6389D3">
                  <a:alpha val="55000"/>
                </a:srgbClr>
              </a:gs>
              <a:gs pos="100000">
                <a:srgbClr val="6389D3">
                  <a:alpha val="55000"/>
                </a:srgbClr>
              </a:gs>
            </a:gsLst>
            <a:lin ang="0" scaled="1"/>
          </a:gradFill>
          <a:ln/>
        </p:spPr>
      </p:sp>
      <p:sp>
        <p:nvSpPr>
          <p:cNvPr id="36" name="Text 30"/>
          <p:cNvSpPr/>
          <p:nvPr/>
        </p:nvSpPr>
        <p:spPr>
          <a:xfrm>
            <a:off x="-3182620" y="6503670"/>
            <a:ext cx="6776085" cy="504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1"/>
          <p:cNvSpPr/>
          <p:nvPr/>
        </p:nvSpPr>
        <p:spPr>
          <a:xfrm rot="10800000">
            <a:off x="11485880" y="6080760"/>
            <a:ext cx="6776085" cy="5295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0"/>
                </a:srgbClr>
              </a:gs>
              <a:gs pos="22000">
                <a:srgbClr val="6389D3">
                  <a:alpha val="0"/>
                </a:srgbClr>
              </a:gs>
              <a:gs pos="69000">
                <a:srgbClr val="6389D3">
                  <a:alpha val="9000"/>
                </a:srgbClr>
              </a:gs>
              <a:gs pos="95000">
                <a:srgbClr val="6389D3">
                  <a:alpha val="51000"/>
                </a:srgbClr>
              </a:gs>
              <a:gs pos="100000">
                <a:srgbClr val="6389D3">
                  <a:alpha val="51000"/>
                </a:srgbClr>
              </a:gs>
            </a:gsLst>
            <a:lin ang="0" scaled="1"/>
          </a:gradFill>
          <a:ln/>
        </p:spPr>
      </p:sp>
      <p:sp>
        <p:nvSpPr>
          <p:cNvPr id="38" name="Text 32"/>
          <p:cNvSpPr/>
          <p:nvPr/>
        </p:nvSpPr>
        <p:spPr>
          <a:xfrm rot="10800000">
            <a:off x="11485880" y="6080760"/>
            <a:ext cx="6776085" cy="529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Text 33"/>
          <p:cNvSpPr/>
          <p:nvPr/>
        </p:nvSpPr>
        <p:spPr>
          <a:xfrm>
            <a:off x="3289935" y="5526723"/>
            <a:ext cx="753745" cy="639445"/>
          </a:xfrm>
          <a:prstGeom prst="rect">
            <a:avLst/>
          </a:prstGeom>
          <a:noFill/>
          <a:ln/>
        </p:spPr>
        <p:txBody>
          <a:bodyPr wrap="square" lIns="0" tIns="0" rIns="0" bIns="107950" rtlCol="0" anchor="ctr"/>
          <a:lstStyle/>
          <a:p>
            <a:pPr algn="ctr">
              <a:lnSpc>
                <a:spcPct val="140000"/>
              </a:lnSpc>
            </a:pPr>
            <a:r>
              <a:rPr lang="en-US" sz="4000" b="1" dirty="0">
                <a:solidFill>
                  <a:srgbClr val="376FFF">
                    <a:alpha val="1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1600" dirty="0"/>
          </a:p>
        </p:txBody>
      </p:sp>
      <p:sp>
        <p:nvSpPr>
          <p:cNvPr id="40" name="Text 34"/>
          <p:cNvSpPr/>
          <p:nvPr/>
        </p:nvSpPr>
        <p:spPr>
          <a:xfrm>
            <a:off x="941705" y="2353310"/>
            <a:ext cx="306070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 Learning for Encrypted Traffic</a:t>
            </a:r>
            <a:endParaRPr lang="en-US" sz="1600" dirty="0"/>
          </a:p>
        </p:txBody>
      </p:sp>
      <p:sp>
        <p:nvSpPr>
          <p:cNvPr id="41" name="Text 35"/>
          <p:cNvSpPr/>
          <p:nvPr/>
        </p:nvSpPr>
        <p:spPr>
          <a:xfrm>
            <a:off x="888365" y="3201670"/>
            <a:ext cx="3060700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Next-generation firewalls and network detection and response (NDR) platforms use deep learning to analyze encrypted traffic metadata, detecting command-and-control beacons and data exfiltration without decryption keys.</a:t>
            </a:r>
            <a:endParaRPr lang="en-US" sz="1600" dirty="0"/>
          </a:p>
        </p:txBody>
      </p:sp>
      <p:sp>
        <p:nvSpPr>
          <p:cNvPr id="42" name="Text 36"/>
          <p:cNvSpPr/>
          <p:nvPr/>
        </p:nvSpPr>
        <p:spPr>
          <a:xfrm>
            <a:off x="7005955" y="5526723"/>
            <a:ext cx="753745" cy="639445"/>
          </a:xfrm>
          <a:prstGeom prst="rect">
            <a:avLst/>
          </a:prstGeom>
          <a:noFill/>
          <a:ln/>
        </p:spPr>
        <p:txBody>
          <a:bodyPr wrap="square" lIns="0" tIns="0" rIns="0" bIns="107950" rtlCol="0" anchor="ctr"/>
          <a:lstStyle/>
          <a:p>
            <a:pPr algn="ctr">
              <a:lnSpc>
                <a:spcPct val="140000"/>
              </a:lnSpc>
            </a:pPr>
            <a:r>
              <a:rPr lang="en-US" sz="4000" b="1" dirty="0">
                <a:solidFill>
                  <a:srgbClr val="376FFF">
                    <a:alpha val="1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1600" dirty="0"/>
          </a:p>
        </p:txBody>
      </p:sp>
      <p:sp>
        <p:nvSpPr>
          <p:cNvPr id="43" name="Text 37"/>
          <p:cNvSpPr/>
          <p:nvPr/>
        </p:nvSpPr>
        <p:spPr>
          <a:xfrm>
            <a:off x="4596130" y="2353310"/>
            <a:ext cx="306070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Policy Enforcement</a:t>
            </a:r>
            <a:endParaRPr lang="en-US" sz="1600" dirty="0"/>
          </a:p>
        </p:txBody>
      </p:sp>
      <p:sp>
        <p:nvSpPr>
          <p:cNvPr id="44" name="Text 38"/>
          <p:cNvSpPr/>
          <p:nvPr/>
        </p:nvSpPr>
        <p:spPr>
          <a:xfrm>
            <a:off x="4604385" y="3201670"/>
            <a:ext cx="306070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policy engines automatically isolate rogue devices, segment lateral paths, and recommend firewall rule tweaks to minimize the blast radius of potential threats.</a:t>
            </a:r>
            <a:endParaRPr lang="en-US" sz="1600" dirty="0"/>
          </a:p>
        </p:txBody>
      </p:sp>
      <p:sp>
        <p:nvSpPr>
          <p:cNvPr id="45" name="Text 39"/>
          <p:cNvSpPr/>
          <p:nvPr/>
        </p:nvSpPr>
        <p:spPr>
          <a:xfrm>
            <a:off x="10669270" y="5526723"/>
            <a:ext cx="753745" cy="639445"/>
          </a:xfrm>
          <a:prstGeom prst="rect">
            <a:avLst/>
          </a:prstGeom>
          <a:noFill/>
          <a:ln/>
        </p:spPr>
        <p:txBody>
          <a:bodyPr wrap="square" lIns="0" tIns="0" rIns="0" bIns="107950" rtlCol="0" anchor="ctr"/>
          <a:lstStyle/>
          <a:p>
            <a:pPr algn="ctr">
              <a:lnSpc>
                <a:spcPct val="140000"/>
              </a:lnSpc>
            </a:pPr>
            <a:r>
              <a:rPr lang="en-US" sz="4000" b="1" dirty="0">
                <a:solidFill>
                  <a:srgbClr val="376FFF">
                    <a:alpha val="1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1600" dirty="0"/>
          </a:p>
        </p:txBody>
      </p:sp>
      <p:sp>
        <p:nvSpPr>
          <p:cNvPr id="46" name="Text 40"/>
          <p:cNvSpPr/>
          <p:nvPr/>
        </p:nvSpPr>
        <p:spPr>
          <a:xfrm>
            <a:off x="8312150" y="2353310"/>
            <a:ext cx="3060700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Threat Response</a:t>
            </a:r>
            <a:endParaRPr lang="en-US" sz="1600" dirty="0"/>
          </a:p>
        </p:txBody>
      </p:sp>
      <p:sp>
        <p:nvSpPr>
          <p:cNvPr id="47" name="Text 41"/>
          <p:cNvSpPr/>
          <p:nvPr/>
        </p:nvSpPr>
        <p:spPr>
          <a:xfrm>
            <a:off x="8328660" y="3232785"/>
            <a:ext cx="306070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enables real-time threat response by quickly identifying and containing threats before they can spread, reducing the need for manual intervention and improving overall network security.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04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Phishing &amp; Identity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04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gradFill flip="none" rotWithShape="0">
          <a:gsLst>
            <a:gs pos="0">
              <a:srgbClr val="94B9FF">
                <a:alpha val="50000"/>
              </a:srgbClr>
            </a:gs>
            <a:gs pos="12000">
              <a:srgbClr val="94B9FF">
                <a:alpha val="50000"/>
              </a:srgbClr>
            </a:gs>
            <a:gs pos="36000">
              <a:srgbClr val="94B9FF">
                <a:alpha val="20000"/>
              </a:srgbClr>
            </a:gs>
            <a:gs pos="63000">
              <a:srgbClr val="94B9FF">
                <a:alpha val="21000"/>
              </a:srgbClr>
            </a:gs>
            <a:gs pos="98000">
              <a:srgbClr val="94B9FF">
                <a:alpha val="54000"/>
              </a:srgbClr>
            </a:gs>
            <a:gs pos="100000">
              <a:srgbClr val="94B9FF">
                <a:alpha val="54000"/>
              </a:srgbClr>
            </a:gs>
          </a:gsLst>
          <a:lin ang="17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8-d2nf5ch8bjvh7rlivsig.png"/>
          <p:cNvPicPr>
            <a:picLocks noChangeAspect="1"/>
          </p:cNvPicPr>
          <p:nvPr/>
        </p:nvPicPr>
        <p:blipFill>
          <a:blip r:embed="rId3">
            <a:alphaModFix amt="84000"/>
          </a:blip>
          <a:srcRect t="21716" b="21716"/>
          <a:stretch/>
        </p:blipFill>
        <p:spPr>
          <a:xfrm>
            <a:off x="0" y="0"/>
            <a:ext cx="12192000" cy="29559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9845" y="635"/>
            <a:ext cx="12162155" cy="2950845"/>
          </a:xfrm>
          <a:prstGeom prst="rect">
            <a:avLst/>
          </a:prstGeom>
          <a:solidFill>
            <a:srgbClr val="7030A0">
              <a:alpha val="3922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9845" y="635"/>
            <a:ext cx="12162155" cy="29508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19:57:34-d2nf5bh8bjvh7rlivs9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8" y="4041458"/>
            <a:ext cx="2489200" cy="889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19:57:34-d2nf5bh8bjvh7rlivs9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190" y="4041458"/>
            <a:ext cx="2489200" cy="889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19:57:34-d2nf5bh8bjvh7rlivs9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03" y="4051618"/>
            <a:ext cx="2489200" cy="8890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8-27-19:57:35-d2nf5bp8bjvh7rlivsa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097" y="3631248"/>
            <a:ext cx="25400" cy="306070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8-27-19:57:35-d2nf5bp8bjvh7rlivsa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599" y="3656648"/>
            <a:ext cx="25400" cy="3060700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844868" y="3352800"/>
            <a:ext cx="259969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3"/>
          <p:cNvSpPr/>
          <p:nvPr/>
        </p:nvSpPr>
        <p:spPr>
          <a:xfrm>
            <a:off x="844868" y="3352800"/>
            <a:ext cx="259969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A7D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Natural-Language Processing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7688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use natural-language processing to scan email content for anomalies, combining sender reputation and domain age to identify spear-phishing attempts that bypass traditional filters.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4744085" y="3352800"/>
            <a:ext cx="2583815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6"/>
          <p:cNvSpPr/>
          <p:nvPr/>
        </p:nvSpPr>
        <p:spPr>
          <a:xfrm>
            <a:off x="4744085" y="3352800"/>
            <a:ext cx="2583815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A7D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User-Friendly Risk Communication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436816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banners explain phishing risks in plain language, educating users and reducing click-through rates. This proactive approach enhances user awareness and security posture.</a:t>
            </a:r>
            <a:endParaRPr lang="en-US" sz="1600" dirty="0"/>
          </a:p>
        </p:txBody>
      </p:sp>
      <p:sp>
        <p:nvSpPr>
          <p:cNvPr id="16" name="Shape 8"/>
          <p:cNvSpPr/>
          <p:nvPr/>
        </p:nvSpPr>
        <p:spPr>
          <a:xfrm>
            <a:off x="8679498" y="3362960"/>
            <a:ext cx="260096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9"/>
          <p:cNvSpPr/>
          <p:nvPr/>
        </p:nvSpPr>
        <p:spPr>
          <a:xfrm>
            <a:off x="8679498" y="3362960"/>
            <a:ext cx="260096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A7D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Model Refinement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8312150" y="425323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continuously refines its models based on new threat intelligence, ensuring that phishing detection remains effective against evolving attack techniques.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 flip="none" rotWithShape="0">
          <a:gsLst>
            <a:gs pos="0">
              <a:srgbClr val="94B9FF">
                <a:alpha val="53000"/>
              </a:srgbClr>
            </a:gs>
            <a:gs pos="9000">
              <a:srgbClr val="94B9FF">
                <a:alpha val="53000"/>
              </a:srgbClr>
            </a:gs>
            <a:gs pos="40000">
              <a:srgbClr val="94B9FF">
                <a:alpha val="31000"/>
              </a:srgbClr>
            </a:gs>
            <a:gs pos="61000">
              <a:srgbClr val="94B9FF">
                <a:alpha val="5000"/>
              </a:srgbClr>
            </a:gs>
            <a:gs pos="98000">
              <a:srgbClr val="94B9FF">
                <a:alpha val="50000"/>
              </a:srgbClr>
            </a:gs>
            <a:gs pos="100000">
              <a:srgbClr val="94B9FF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Identity Risk Scoring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80745" y="1678940"/>
            <a:ext cx="5013325" cy="4404360"/>
          </a:xfrm>
          <a:prstGeom prst="roundRect">
            <a:avLst>
              <a:gd name="adj" fmla="val 5907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50000">
                  <a:srgbClr val="83A4E1"/>
                </a:gs>
                <a:gs pos="89000">
                  <a:srgbClr val="6A95D0"/>
                </a:gs>
                <a:gs pos="100000">
                  <a:srgbClr val="6A95D0"/>
                </a:gs>
              </a:gsLst>
              <a:lin ang="54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80745" y="1678940"/>
            <a:ext cx="5013325" cy="4404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58560" y="1678940"/>
            <a:ext cx="5013325" cy="4404360"/>
          </a:xfrm>
          <a:prstGeom prst="roundRect">
            <a:avLst>
              <a:gd name="adj" fmla="val 5907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50000">
                  <a:srgbClr val="83A4E1"/>
                </a:gs>
                <a:gs pos="89000">
                  <a:srgbClr val="6A95D0"/>
                </a:gs>
                <a:gs pos="100000">
                  <a:srgbClr val="6A95D0"/>
                </a:gs>
              </a:gsLst>
              <a:lin ang="5400000" scaled="1"/>
            </a:gra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58560" y="1678940"/>
            <a:ext cx="5013325" cy="4404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19:57:33-d2nf5b98bjvh7rlivs70.png"/>
          <p:cNvPicPr>
            <a:picLocks noChangeAspect="1"/>
          </p:cNvPicPr>
          <p:nvPr/>
        </p:nvPicPr>
        <p:blipFill>
          <a:blip r:embed="rId3"/>
          <a:srcRect t="10576" b="10576"/>
          <a:stretch/>
        </p:blipFill>
        <p:spPr>
          <a:xfrm>
            <a:off x="1195070" y="2186305"/>
            <a:ext cx="4434205" cy="1597660"/>
          </a:xfrm>
          <a:prstGeom prst="rect">
            <a:avLst/>
          </a:prstGeom>
        </p:spPr>
      </p:pic>
      <p:pic>
        <p:nvPicPr>
          <p:cNvPr id="16" name="Image 1" descr="https://kimi-img.moonshot.cn/pub/slides/slides_tmpl/image/25-08-27-19:57:35-d2nf5bp8bjvh7rlivsag.png"/>
          <p:cNvPicPr>
            <a:picLocks noChangeAspect="1"/>
          </p:cNvPicPr>
          <p:nvPr/>
        </p:nvPicPr>
        <p:blipFill>
          <a:blip r:embed="rId4"/>
          <a:srcRect t="8233" b="8233"/>
          <a:stretch/>
        </p:blipFill>
        <p:spPr>
          <a:xfrm>
            <a:off x="6548120" y="2186305"/>
            <a:ext cx="4462145" cy="1597660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8-27-19:57:30-d2nf5ah8bjvh7rlivs1g.png"/>
          <p:cNvPicPr>
            <a:picLocks noChangeAspect="1"/>
          </p:cNvPicPr>
          <p:nvPr/>
        </p:nvPicPr>
        <p:blipFill>
          <a:blip r:embed="rId5">
            <a:alphaModFix amt="83000"/>
          </a:blip>
          <a:srcRect l="25401" t="16194" r="42943" b="26759"/>
          <a:stretch/>
        </p:blipFill>
        <p:spPr>
          <a:xfrm>
            <a:off x="9862185" y="4380865"/>
            <a:ext cx="3859530" cy="3912235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1390650" y="1471295"/>
            <a:ext cx="3994150" cy="461645"/>
          </a:xfrm>
          <a:prstGeom prst="roundRect">
            <a:avLst>
              <a:gd name="adj" fmla="val 27647"/>
            </a:avLst>
          </a:prstGeom>
          <a:gradFill flip="none" rotWithShape="1">
            <a:gsLst>
              <a:gs pos="0">
                <a:srgbClr val="7A9EDA">
                  <a:alpha val="85000"/>
                </a:srgbClr>
              </a:gs>
              <a:gs pos="91000">
                <a:srgbClr val="678DD3"/>
              </a:gs>
              <a:gs pos="100000">
                <a:srgbClr val="678DD3"/>
              </a:gs>
            </a:gsLst>
            <a:lin ang="5400000" scaled="1"/>
          </a:gradFill>
          <a:ln/>
        </p:spPr>
      </p:sp>
      <p:sp>
        <p:nvSpPr>
          <p:cNvPr id="19" name="Text 14"/>
          <p:cNvSpPr/>
          <p:nvPr/>
        </p:nvSpPr>
        <p:spPr>
          <a:xfrm>
            <a:off x="1390650" y="1471295"/>
            <a:ext cx="3994150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Risk Assessment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1098550" y="4037330"/>
            <a:ext cx="4530725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evaluates login context, including geo-velocity and device fingerprint, to produce real-time risk scores. This enables step-up MFA only when necessary, reducing user friction.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6768465" y="1471295"/>
            <a:ext cx="3994150" cy="461645"/>
          </a:xfrm>
          <a:prstGeom prst="roundRect">
            <a:avLst>
              <a:gd name="adj" fmla="val 27647"/>
            </a:avLst>
          </a:prstGeom>
          <a:gradFill flip="none" rotWithShape="1">
            <a:gsLst>
              <a:gs pos="0">
                <a:srgbClr val="7A9EDA">
                  <a:alpha val="90000"/>
                </a:srgbClr>
              </a:gs>
              <a:gs pos="91000">
                <a:srgbClr val="678DD3"/>
              </a:gs>
              <a:gs pos="100000">
                <a:srgbClr val="678DD3"/>
              </a:gs>
            </a:gsLst>
            <a:lin ang="5400000" scaled="1"/>
          </a:gradFill>
          <a:ln/>
        </p:spPr>
      </p:sp>
      <p:sp>
        <p:nvSpPr>
          <p:cNvPr id="22" name="Text 17"/>
          <p:cNvSpPr/>
          <p:nvPr/>
        </p:nvSpPr>
        <p:spPr>
          <a:xfrm>
            <a:off x="6768465" y="1471295"/>
            <a:ext cx="3994150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Security Controls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6476365" y="4037330"/>
            <a:ext cx="4533900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adaptive security controls block credential-stuffing and session-hijacking attempts more effectively than static conditional-access rules, enhancing overall identity security.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05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Vuln &amp; Cloud Defense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05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gradFill flip="none" rotWithShape="0">
          <a:gsLst>
            <a:gs pos="0">
              <a:srgbClr val="94B9FF">
                <a:alpha val="53000"/>
              </a:srgbClr>
            </a:gs>
            <a:gs pos="12000">
              <a:srgbClr val="94B9FF">
                <a:alpha val="53000"/>
              </a:srgbClr>
            </a:gs>
            <a:gs pos="36000">
              <a:srgbClr val="94B9FF">
                <a:alpha val="27000"/>
              </a:srgbClr>
            </a:gs>
            <a:gs pos="68000">
              <a:srgbClr val="94B9FF">
                <a:alpha val="11000"/>
              </a:srgbClr>
            </a:gs>
            <a:gs pos="98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17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4295327" y="3041588"/>
            <a:ext cx="7124700" cy="889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4874CB">
                    <a:alpha val="0"/>
                  </a:srgbClr>
                </a:gs>
                <a:gs pos="50000">
                  <a:srgbClr val="4874CB"/>
                </a:gs>
                <a:gs pos="100000">
                  <a:srgbClr val="4874CB">
                    <a:alpha val="0"/>
                  </a:srgbClr>
                </a:gs>
              </a:gsLst>
              <a:lin ang="0" scaled="1"/>
            </a:gradFill>
            <a:prstDash val="solid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 flipV="1">
            <a:off x="4348667" y="4732079"/>
            <a:ext cx="7045960" cy="2032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4874CB">
                    <a:alpha val="0"/>
                  </a:srgbClr>
                </a:gs>
                <a:gs pos="50000">
                  <a:srgbClr val="4874CB"/>
                </a:gs>
                <a:gs pos="100000">
                  <a:srgbClr val="4874CB">
                    <a:alpha val="0"/>
                  </a:srgbClr>
                </a:gs>
              </a:gsLst>
              <a:lin ang="0" scaled="1"/>
            </a:gradFill>
            <a:prstDash val="solid"/>
            <a:headEnd type="none"/>
            <a:tailEnd type="none"/>
          </a:ln>
        </p:spPr>
      </p:sp>
      <p:sp>
        <p:nvSpPr>
          <p:cNvPr id="4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Vulnerability Analytics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rot="16200000">
            <a:off x="8924290" y="6858635"/>
            <a:ext cx="6776085" cy="723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0"/>
                </a:srgbClr>
              </a:gs>
              <a:gs pos="22000">
                <a:srgbClr val="6389D3">
                  <a:alpha val="0"/>
                </a:srgbClr>
              </a:gs>
              <a:gs pos="69000">
                <a:srgbClr val="6389D3">
                  <a:alpha val="31000"/>
                </a:srgbClr>
              </a:gs>
              <a:gs pos="95000">
                <a:srgbClr val="6389D3">
                  <a:alpha val="70000"/>
                </a:srgbClr>
              </a:gs>
              <a:gs pos="100000">
                <a:srgbClr val="6389D3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14" name="Text 12"/>
          <p:cNvSpPr/>
          <p:nvPr/>
        </p:nvSpPr>
        <p:spPr>
          <a:xfrm rot="16200000">
            <a:off x="8924290" y="6858635"/>
            <a:ext cx="6776085" cy="723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rot="16200000">
            <a:off x="18415" y="4185920"/>
            <a:ext cx="6776085" cy="6502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0"/>
                </a:srgbClr>
              </a:gs>
              <a:gs pos="22000">
                <a:srgbClr val="6389D3">
                  <a:alpha val="0"/>
                </a:srgbClr>
              </a:gs>
              <a:gs pos="69000">
                <a:srgbClr val="6389D3">
                  <a:alpha val="31000"/>
                </a:srgbClr>
              </a:gs>
              <a:gs pos="95000">
                <a:srgbClr val="6389D3">
                  <a:alpha val="68000"/>
                </a:srgbClr>
              </a:gs>
              <a:gs pos="100000">
                <a:srgbClr val="6389D3">
                  <a:alpha val="68000"/>
                </a:srgbClr>
              </a:gs>
            </a:gsLst>
            <a:lin ang="0" scaled="1"/>
          </a:gradFill>
          <a:ln/>
        </p:spPr>
      </p:sp>
      <p:sp>
        <p:nvSpPr>
          <p:cNvPr id="16" name="Text 14"/>
          <p:cNvSpPr/>
          <p:nvPr/>
        </p:nvSpPr>
        <p:spPr>
          <a:xfrm rot="16200000">
            <a:off x="18415" y="4185920"/>
            <a:ext cx="6776085" cy="650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0" descr="https://kimi-img.moonshot.cn/pub/slides/slides_tmpl/image/25-08-27-19:57:33-d2nf5b98bjvh7rlivs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24" y="1489392"/>
            <a:ext cx="2667000" cy="4686300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4178935" y="1474470"/>
            <a:ext cx="604075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Correlating Threat Intelligence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178935" y="1842770"/>
            <a:ext cx="7306945" cy="759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correlates vulnerability scan results with exploit-db activity and dark-web chatter to predict which CVEs will be weaponized within 30 days. This proactive approach helps prioritize patching efforts.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178935" y="3187020"/>
            <a:ext cx="5899611" cy="368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Patch Queueing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178935" y="3587115"/>
            <a:ext cx="7215505" cy="759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automatically queues patches based on risk scores, reducing remediation backlogs and ensuring that critical vulnerabilities are addressed promptly.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178935" y="4879419"/>
            <a:ext cx="5899611" cy="368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High-Risk Vulnerabilities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178935" y="5247640"/>
            <a:ext cx="7240905" cy="759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focusing on vulnerabilities most likely to be exploited, AI helps security teams allocate scarce resources effectively, improving overall vulnerability management.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gradFill flip="none" rotWithShape="0">
          <a:gsLst>
            <a:gs pos="0">
              <a:srgbClr val="94B9FF">
                <a:alpha val="50000"/>
              </a:srgbClr>
            </a:gs>
            <a:gs pos="12000">
              <a:srgbClr val="94B9FF">
                <a:alpha val="50000"/>
              </a:srgbClr>
            </a:gs>
            <a:gs pos="36000">
              <a:srgbClr val="94B9FF">
                <a:alpha val="0"/>
              </a:srgbClr>
            </a:gs>
            <a:gs pos="63000">
              <a:srgbClr val="94B9FF">
                <a:alpha val="9000"/>
              </a:srgbClr>
            </a:gs>
            <a:gs pos="98000">
              <a:srgbClr val="94B9FF">
                <a:alpha val="54000"/>
              </a:srgbClr>
            </a:gs>
            <a:gs pos="100000">
              <a:srgbClr val="94B9FF">
                <a:alpha val="54000"/>
              </a:srgbClr>
            </a:gs>
          </a:gsLst>
          <a:lin ang="17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0-d2nf5ah8bjvh7rlivs1g.png"/>
          <p:cNvPicPr>
            <a:picLocks noChangeAspect="1"/>
          </p:cNvPicPr>
          <p:nvPr/>
        </p:nvPicPr>
        <p:blipFill>
          <a:blip r:embed="rId3">
            <a:alphaModFix amt="83000"/>
          </a:blip>
          <a:srcRect l="25401" t="16194" r="42943" b="26759"/>
          <a:stretch/>
        </p:blipFill>
        <p:spPr>
          <a:xfrm>
            <a:off x="4166235" y="1635760"/>
            <a:ext cx="3859530" cy="3912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 Security Posture Guard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8-27-19:57:36-d2nf5c18bjvh7rlivsb0.png"/>
          <p:cNvPicPr>
            <a:picLocks noChangeAspect="1"/>
          </p:cNvPicPr>
          <p:nvPr/>
        </p:nvPicPr>
        <p:blipFill>
          <a:blip r:embed="rId4"/>
          <a:srcRect t="19549" b="19549"/>
          <a:stretch/>
        </p:blipFill>
        <p:spPr>
          <a:xfrm flipH="1">
            <a:off x="685800" y="1402398"/>
            <a:ext cx="5400000" cy="2466724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8-27-19:57:36-d2nf5c18bjvh7rlivsbg.png"/>
          <p:cNvPicPr>
            <a:picLocks noChangeAspect="1"/>
          </p:cNvPicPr>
          <p:nvPr/>
        </p:nvPicPr>
        <p:blipFill>
          <a:blip r:embed="rId5"/>
          <a:srcRect t="34778" b="34778"/>
          <a:stretch/>
        </p:blipFill>
        <p:spPr>
          <a:xfrm flipH="1">
            <a:off x="6085840" y="3868738"/>
            <a:ext cx="5400000" cy="24667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384925" y="1414463"/>
            <a:ext cx="4802400" cy="7370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85800" y="3983673"/>
            <a:ext cx="5101590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gradFill flip="none" rotWithShape="0">
                  <a:gsLst>
                    <a:gs pos="0">
                      <a:srgbClr val="ACC1E8"/>
                    </a:gs>
                    <a:gs pos="31000">
                      <a:srgbClr val="849FDE"/>
                    </a:gs>
                    <a:gs pos="68000">
                      <a:srgbClr val="5A7DD4"/>
                    </a:gs>
                    <a:gs pos="100000">
                      <a:srgbClr val="5A7DD4"/>
                    </a:gs>
                  </a:gsLst>
                  <a:lin ang="10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438910" y="4337050"/>
            <a:ext cx="548322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Reinforcement Learning for Misconfigurations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685800" y="4833938"/>
            <a:ext cx="5101590" cy="161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 security posture management (CSPM) tools use reinforcement learning to detect misconfigured resources and anomalous API calls, ensuring continuous compliance.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0871215" y="1301591"/>
            <a:ext cx="933445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gradFill flip="none" rotWithShape="0">
                  <a:gsLst>
                    <a:gs pos="0">
                      <a:srgbClr val="5A7DD4"/>
                    </a:gs>
                    <a:gs pos="36000">
                      <a:srgbClr val="5A7DD4"/>
                    </a:gs>
                    <a:gs pos="99000">
                      <a:srgbClr val="ACC1E8"/>
                    </a:gs>
                    <a:gs pos="100000">
                      <a:srgbClr val="ACC1E8"/>
                    </a:gs>
                  </a:gsLst>
                  <a:lin ang="10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5118735" y="1600200"/>
            <a:ext cx="548322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Remediation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6384290" y="2108200"/>
            <a:ext cx="5101590" cy="1617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auto-remediation ensures that security policies are enforced consistently across multi-account environments, reducing the risk of cloud breaches.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06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Blue Team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06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0">
          <a:gsLst>
            <a:gs pos="0">
              <a:srgbClr val="94B9FF">
                <a:alpha val="74000"/>
              </a:srgbClr>
            </a:gs>
            <a:gs pos="9000">
              <a:srgbClr val="94B9FF">
                <a:alpha val="7400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3875" y="3590925"/>
            <a:ext cx="533717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523875" y="3590925"/>
            <a:ext cx="533717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28650" y="367982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5" name="Text 3"/>
          <p:cNvSpPr/>
          <p:nvPr/>
        </p:nvSpPr>
        <p:spPr>
          <a:xfrm>
            <a:off x="628650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48335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04215" y="460248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3875" y="4544695"/>
            <a:ext cx="541972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523875" y="4544695"/>
            <a:ext cx="541972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8650" y="463359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11" name="Text 9"/>
          <p:cNvSpPr/>
          <p:nvPr/>
        </p:nvSpPr>
        <p:spPr>
          <a:xfrm>
            <a:off x="628650" y="46335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7380" y="466471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4215" y="556387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3875" y="5506085"/>
            <a:ext cx="541972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523875" y="5506085"/>
            <a:ext cx="541972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8650" y="559498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17" name="Text 15"/>
          <p:cNvSpPr/>
          <p:nvPr/>
        </p:nvSpPr>
        <p:spPr>
          <a:xfrm>
            <a:off x="628650" y="55949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7380" y="562610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50000" y="359092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6350000" y="359092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54775" y="367982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22" name="Text 20"/>
          <p:cNvSpPr/>
          <p:nvPr/>
        </p:nvSpPr>
        <p:spPr>
          <a:xfrm>
            <a:off x="6454775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74460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30340" y="460248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50000" y="454469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6350000" y="454469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54775" y="463359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28" name="Text 26"/>
          <p:cNvSpPr/>
          <p:nvPr/>
        </p:nvSpPr>
        <p:spPr>
          <a:xfrm>
            <a:off x="6454775" y="46335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53505" y="466471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30340" y="556387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50000" y="550608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</p:sp>
      <p:sp>
        <p:nvSpPr>
          <p:cNvPr id="32" name="Text 30"/>
          <p:cNvSpPr/>
          <p:nvPr/>
        </p:nvSpPr>
        <p:spPr>
          <a:xfrm>
            <a:off x="6350000" y="550608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54775" y="559498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34" name="Text 32"/>
          <p:cNvSpPr/>
          <p:nvPr/>
        </p:nvSpPr>
        <p:spPr>
          <a:xfrm>
            <a:off x="6454775" y="55949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53505" y="562610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36" name="Image 0" descr="https://kimi-img.moonshot.cn/pub/slides/slides_tmpl/image/25-08-27-19:57:29-d2nf5a98bjvh7rlivr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5" y="2209165"/>
            <a:ext cx="2783205" cy="675640"/>
          </a:xfrm>
          <a:prstGeom prst="rect">
            <a:avLst/>
          </a:prstGeom>
        </p:spPr>
      </p:pic>
      <p:pic>
        <p:nvPicPr>
          <p:cNvPr id="37" name="Image 1" descr="https://kimi-img.moonshot.cn/pub/slides/slides_tmpl/image/25-08-27-19:57:29-d2nf5a98bjvh7rlivr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560" y="2884805"/>
            <a:ext cx="303530" cy="142875"/>
          </a:xfrm>
          <a:prstGeom prst="rect">
            <a:avLst/>
          </a:prstGeom>
        </p:spPr>
      </p:pic>
      <p:pic>
        <p:nvPicPr>
          <p:cNvPr id="38" name="Image 2" descr="https://kimi-img.moonshot.cn/pub/slides/slides_tmpl/image/25-08-27-19:57:29-d2nf5a98bjvh7rlivrsg.png"/>
          <p:cNvPicPr>
            <a:picLocks noChangeAspect="1"/>
          </p:cNvPicPr>
          <p:nvPr/>
        </p:nvPicPr>
        <p:blipFill>
          <a:blip r:embed="rId5">
            <a:alphaModFix amt="37000"/>
          </a:blip>
          <a:srcRect t="65733" r="67587" b="5067"/>
          <a:stretch/>
        </p:blipFill>
        <p:spPr>
          <a:xfrm>
            <a:off x="11571984" y="23052"/>
            <a:ext cx="589280" cy="556895"/>
          </a:xfrm>
          <a:prstGeom prst="rect">
            <a:avLst/>
          </a:prstGeom>
        </p:spPr>
      </p:pic>
      <p:pic>
        <p:nvPicPr>
          <p:cNvPr id="39" name="Image 3" descr="https://kimi-img.moonshot.cn/pub/slides/slides_tmpl/image/25-08-27-19:57:29-d2nf5a98bjvh7rlivrtg.png"/>
          <p:cNvPicPr>
            <a:picLocks noChangeAspect="1"/>
          </p:cNvPicPr>
          <p:nvPr/>
        </p:nvPicPr>
        <p:blipFill>
          <a:blip r:embed="rId6"/>
          <a:srcRect b="6991"/>
          <a:stretch/>
        </p:blipFill>
        <p:spPr>
          <a:xfrm>
            <a:off x="7490460" y="392430"/>
            <a:ext cx="4070350" cy="2492375"/>
          </a:xfrm>
          <a:prstGeom prst="rect">
            <a:avLst/>
          </a:prstGeom>
        </p:spPr>
      </p:pic>
      <p:sp>
        <p:nvSpPr>
          <p:cNvPr id="40" name="Text 34"/>
          <p:cNvSpPr/>
          <p:nvPr/>
        </p:nvSpPr>
        <p:spPr>
          <a:xfrm>
            <a:off x="1097915" y="373062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Security Landscape</a:t>
            </a:r>
            <a:endParaRPr lang="en-US" sz="1600" dirty="0"/>
          </a:p>
        </p:txBody>
      </p:sp>
      <p:sp>
        <p:nvSpPr>
          <p:cNvPr id="41" name="Text 35"/>
          <p:cNvSpPr/>
          <p:nvPr/>
        </p:nvSpPr>
        <p:spPr>
          <a:xfrm>
            <a:off x="1097915" y="468439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&amp; Triage</a:t>
            </a:r>
            <a:endParaRPr lang="en-US" sz="1600" dirty="0"/>
          </a:p>
        </p:txBody>
      </p:sp>
      <p:sp>
        <p:nvSpPr>
          <p:cNvPr id="42" name="Text 36"/>
          <p:cNvSpPr/>
          <p:nvPr/>
        </p:nvSpPr>
        <p:spPr>
          <a:xfrm>
            <a:off x="1097915" y="5631815"/>
            <a:ext cx="5203190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Endpoint &amp; Network</a:t>
            </a:r>
            <a:endParaRPr lang="en-US" sz="1600" dirty="0"/>
          </a:p>
        </p:txBody>
      </p:sp>
      <p:sp>
        <p:nvSpPr>
          <p:cNvPr id="43" name="Text 37"/>
          <p:cNvSpPr/>
          <p:nvPr/>
        </p:nvSpPr>
        <p:spPr>
          <a:xfrm>
            <a:off x="6924040" y="373062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Phishing &amp; Identity</a:t>
            </a:r>
            <a:endParaRPr lang="en-US" sz="1600" dirty="0"/>
          </a:p>
        </p:txBody>
      </p:sp>
      <p:sp>
        <p:nvSpPr>
          <p:cNvPr id="44" name="Text 38"/>
          <p:cNvSpPr/>
          <p:nvPr/>
        </p:nvSpPr>
        <p:spPr>
          <a:xfrm>
            <a:off x="6924040" y="468439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Vuln &amp; Cloud Defense</a:t>
            </a:r>
            <a:endParaRPr lang="en-US" sz="1600" dirty="0"/>
          </a:p>
        </p:txBody>
      </p:sp>
      <p:sp>
        <p:nvSpPr>
          <p:cNvPr id="45" name="Text 39"/>
          <p:cNvSpPr/>
          <p:nvPr/>
        </p:nvSpPr>
        <p:spPr>
          <a:xfrm>
            <a:off x="6924040" y="5631815"/>
            <a:ext cx="5203190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Blue Team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gradFill flip="none" rotWithShape="0">
          <a:gsLst>
            <a:gs pos="0">
              <a:srgbClr val="94B9FF">
                <a:alpha val="80000"/>
              </a:srgbClr>
            </a:gs>
            <a:gs pos="1000">
              <a:srgbClr val="94B9FF">
                <a:alpha val="80000"/>
              </a:srgbClr>
            </a:gs>
            <a:gs pos="32000">
              <a:srgbClr val="94B9FF">
                <a:alpha val="37000"/>
              </a:srgbClr>
            </a:gs>
            <a:gs pos="51000">
              <a:srgbClr val="94B9FF">
                <a:alpha val="0"/>
              </a:srgbClr>
            </a:gs>
            <a:gs pos="74000">
              <a:srgbClr val="94B9FF">
                <a:alpha val="36000"/>
              </a:srgbClr>
            </a:gs>
            <a:gs pos="98000">
              <a:srgbClr val="94B9FF">
                <a:alpha val="48000"/>
              </a:srgbClr>
            </a:gs>
            <a:gs pos="100000">
              <a:srgbClr val="94B9FF">
                <a:alpha val="48000"/>
              </a:srgbClr>
            </a:gs>
          </a:gsLst>
          <a:lin ang="1746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Agentic AI Red-Team-in-a-Box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0" descr="https://kimi-img.moonshot.cn/pub/slides/slides_tmpl/image/25-08-27-19:57:29-d2nf5a98bjvh7rlivs00.png"/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53877" r="-128" b="-2787"/>
          <a:stretch/>
        </p:blipFill>
        <p:spPr>
          <a:xfrm>
            <a:off x="5582285" y="20320"/>
            <a:ext cx="6927215" cy="190563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61035" y="1775460"/>
            <a:ext cx="2693035" cy="448627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28000"/>
                </a:srgbClr>
              </a:gs>
              <a:gs pos="14000">
                <a:srgbClr val="FFFFFF">
                  <a:alpha val="28000"/>
                </a:srgbClr>
              </a:gs>
              <a:gs pos="33000">
                <a:srgbClr val="FFFFFF">
                  <a:alpha val="55000"/>
                </a:srgbClr>
              </a:gs>
              <a:gs pos="56000">
                <a:srgbClr val="FFFFFF"/>
              </a:gs>
              <a:gs pos="74000">
                <a:srgbClr val="FFFFFF">
                  <a:alpha val="39000"/>
                </a:srgbClr>
              </a:gs>
              <a:gs pos="91000">
                <a:srgbClr val="FFFFFF">
                  <a:alpha val="44000"/>
                </a:srgbClr>
              </a:gs>
              <a:gs pos="100000">
                <a:srgbClr val="FFFFFF">
                  <a:alpha val="44000"/>
                </a:srgbClr>
              </a:gs>
            </a:gsLst>
            <a:lin ang="162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661035" y="1775460"/>
            <a:ext cx="2693035" cy="4486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442970" y="1729740"/>
            <a:ext cx="2693035" cy="453199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3000"/>
                </a:srgbClr>
              </a:gs>
              <a:gs pos="14000">
                <a:srgbClr val="FFFFFF">
                  <a:alpha val="33000"/>
                </a:srgbClr>
              </a:gs>
              <a:gs pos="33000">
                <a:srgbClr val="FFFFFF">
                  <a:alpha val="54000"/>
                </a:srgbClr>
              </a:gs>
              <a:gs pos="56000">
                <a:srgbClr val="FFFFFF"/>
              </a:gs>
              <a:gs pos="74000">
                <a:srgbClr val="FFFFFF">
                  <a:alpha val="39000"/>
                </a:srgbClr>
              </a:gs>
              <a:gs pos="91000">
                <a:srgbClr val="FFFFF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 scaled="1"/>
          </a:gradFill>
          <a:ln/>
        </p:spPr>
      </p:sp>
      <p:sp>
        <p:nvSpPr>
          <p:cNvPr id="15" name="Text 12"/>
          <p:cNvSpPr/>
          <p:nvPr/>
        </p:nvSpPr>
        <p:spPr>
          <a:xfrm>
            <a:off x="3442970" y="1729740"/>
            <a:ext cx="2693035" cy="4531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24905" y="1729740"/>
            <a:ext cx="2693035" cy="453199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5000"/>
                </a:srgbClr>
              </a:gs>
              <a:gs pos="14000">
                <a:srgbClr val="FFFFFF">
                  <a:alpha val="35000"/>
                </a:srgbClr>
              </a:gs>
              <a:gs pos="33000">
                <a:srgbClr val="FFFFFF">
                  <a:alpha val="54000"/>
                </a:srgbClr>
              </a:gs>
              <a:gs pos="56000">
                <a:srgbClr val="FFFFFF"/>
              </a:gs>
              <a:gs pos="74000">
                <a:srgbClr val="FFFFFF">
                  <a:alpha val="33000"/>
                </a:srgbClr>
              </a:gs>
              <a:gs pos="91000">
                <a:srgbClr val="FFFFFF">
                  <a:alpha val="32000"/>
                </a:srgbClr>
              </a:gs>
              <a:gs pos="100000">
                <a:srgbClr val="FFFFFF">
                  <a:alpha val="32000"/>
                </a:srgbClr>
              </a:gs>
            </a:gsLst>
            <a:lin ang="16200000" scaled="1"/>
          </a:gradFill>
          <a:ln/>
        </p:spPr>
      </p:sp>
      <p:sp>
        <p:nvSpPr>
          <p:cNvPr id="17" name="Text 14"/>
          <p:cNvSpPr/>
          <p:nvPr/>
        </p:nvSpPr>
        <p:spPr>
          <a:xfrm>
            <a:off x="6224905" y="1729740"/>
            <a:ext cx="2693035" cy="4531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9006840" y="1729740"/>
            <a:ext cx="2693035" cy="453199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27000"/>
                </a:srgbClr>
              </a:gs>
              <a:gs pos="14000">
                <a:srgbClr val="FFFFFF">
                  <a:alpha val="27000"/>
                </a:srgbClr>
              </a:gs>
              <a:gs pos="33000">
                <a:srgbClr val="FFFFFF">
                  <a:alpha val="51000"/>
                </a:srgbClr>
              </a:gs>
              <a:gs pos="56000">
                <a:srgbClr val="FFFFFF"/>
              </a:gs>
              <a:gs pos="74000">
                <a:srgbClr val="FFFFFF">
                  <a:alpha val="20000"/>
                </a:srgbClr>
              </a:gs>
              <a:gs pos="90000">
                <a:srgbClr val="FFFFFF">
                  <a:alpha val="24000"/>
                </a:srgbClr>
              </a:gs>
              <a:gs pos="100000">
                <a:srgbClr val="FFFFFF">
                  <a:alpha val="24000"/>
                </a:srgbClr>
              </a:gs>
            </a:gsLst>
            <a:lin ang="16200000" scaled="1"/>
          </a:gradFill>
          <a:ln/>
        </p:spPr>
      </p:sp>
      <p:sp>
        <p:nvSpPr>
          <p:cNvPr id="19" name="Text 16"/>
          <p:cNvSpPr/>
          <p:nvPr/>
        </p:nvSpPr>
        <p:spPr>
          <a:xfrm>
            <a:off x="9006840" y="1729740"/>
            <a:ext cx="2693035" cy="4531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0" name="Image 1" descr="https://kimi-img.moonshot.cn/pub/slides/slides_tmpl/image/25-08-27-19:57:38-d2nf5ch8bjvh7rlivsh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64" y="3002444"/>
            <a:ext cx="11103609" cy="190347"/>
          </a:xfrm>
          <a:prstGeom prst="rect">
            <a:avLst/>
          </a:prstGeom>
        </p:spPr>
      </p:pic>
      <p:sp>
        <p:nvSpPr>
          <p:cNvPr id="21" name="Shape 17"/>
          <p:cNvSpPr/>
          <p:nvPr/>
        </p:nvSpPr>
        <p:spPr>
          <a:xfrm>
            <a:off x="1664335" y="1405255"/>
            <a:ext cx="734060" cy="734060"/>
          </a:xfrm>
          <a:prstGeom prst="ellipse">
            <a:avLst/>
          </a:prstGeom>
          <a:solidFill>
            <a:srgbClr val="87A9FF">
              <a:alpha val="25098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1664335" y="1405255"/>
            <a:ext cx="734060" cy="734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1765300" y="1506220"/>
            <a:ext cx="532130" cy="532130"/>
          </a:xfrm>
          <a:prstGeom prst="ellipse">
            <a:avLst/>
          </a:prstGeom>
          <a:gradFill flip="none" rotWithShape="1">
            <a:gsLst>
              <a:gs pos="0">
                <a:srgbClr val="87A9FF"/>
              </a:gs>
              <a:gs pos="100000">
                <a:srgbClr val="4874CB">
                  <a:alpha val="91000"/>
                </a:srgbClr>
              </a:gs>
            </a:gsLst>
            <a:lin ang="2700000" scaled="1"/>
          </a:gradFill>
          <a:ln/>
          <a:effectLst>
            <a:outerShdw blurRad="139700" dist="26941" dir="2700000" algn="bl" rotWithShape="0">
              <a:srgbClr val="0041E8">
                <a:alpha val="20000"/>
              </a:srgbClr>
            </a:outerShdw>
          </a:effectLst>
        </p:spPr>
      </p:sp>
      <p:sp>
        <p:nvSpPr>
          <p:cNvPr id="24" name="Text 20"/>
          <p:cNvSpPr/>
          <p:nvPr/>
        </p:nvSpPr>
        <p:spPr>
          <a:xfrm>
            <a:off x="1765300" y="1506220"/>
            <a:ext cx="532130" cy="5321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654175" y="1603375"/>
            <a:ext cx="762000" cy="2436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4406265" y="1413510"/>
            <a:ext cx="734060" cy="734060"/>
          </a:xfrm>
          <a:prstGeom prst="ellipse">
            <a:avLst/>
          </a:prstGeom>
          <a:solidFill>
            <a:srgbClr val="87A9FF">
              <a:alpha val="25098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4406265" y="1413510"/>
            <a:ext cx="734060" cy="734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4"/>
          <p:cNvSpPr/>
          <p:nvPr/>
        </p:nvSpPr>
        <p:spPr>
          <a:xfrm>
            <a:off x="4507230" y="1514475"/>
            <a:ext cx="532130" cy="532130"/>
          </a:xfrm>
          <a:prstGeom prst="ellipse">
            <a:avLst/>
          </a:prstGeom>
          <a:gradFill flip="none" rotWithShape="1">
            <a:gsLst>
              <a:gs pos="0">
                <a:srgbClr val="87A9FF"/>
              </a:gs>
              <a:gs pos="100000">
                <a:srgbClr val="4874CB">
                  <a:alpha val="91000"/>
                </a:srgbClr>
              </a:gs>
            </a:gsLst>
            <a:lin ang="2700000" scaled="1"/>
          </a:gradFill>
          <a:ln/>
          <a:effectLst>
            <a:outerShdw blurRad="139700" dist="26941" dir="2700000" algn="bl" rotWithShape="0">
              <a:srgbClr val="0041E8">
                <a:alpha val="20000"/>
              </a:srgbClr>
            </a:outerShdw>
          </a:effectLst>
        </p:spPr>
      </p:sp>
      <p:sp>
        <p:nvSpPr>
          <p:cNvPr id="29" name="Text 25"/>
          <p:cNvSpPr/>
          <p:nvPr/>
        </p:nvSpPr>
        <p:spPr>
          <a:xfrm>
            <a:off x="4507230" y="1514475"/>
            <a:ext cx="532130" cy="5321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4396105" y="1611630"/>
            <a:ext cx="762000" cy="2436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7200265" y="1413510"/>
            <a:ext cx="734060" cy="734060"/>
          </a:xfrm>
          <a:prstGeom prst="ellipse">
            <a:avLst/>
          </a:prstGeom>
          <a:solidFill>
            <a:srgbClr val="87A9FF">
              <a:alpha val="25098"/>
            </a:srgbClr>
          </a:solidFill>
          <a:ln/>
        </p:spPr>
      </p:sp>
      <p:sp>
        <p:nvSpPr>
          <p:cNvPr id="32" name="Text 28"/>
          <p:cNvSpPr/>
          <p:nvPr/>
        </p:nvSpPr>
        <p:spPr>
          <a:xfrm>
            <a:off x="7200265" y="1413510"/>
            <a:ext cx="734060" cy="734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7301230" y="1514475"/>
            <a:ext cx="532130" cy="532130"/>
          </a:xfrm>
          <a:prstGeom prst="ellipse">
            <a:avLst/>
          </a:prstGeom>
          <a:gradFill flip="none" rotWithShape="1">
            <a:gsLst>
              <a:gs pos="0">
                <a:srgbClr val="87A9FF"/>
              </a:gs>
              <a:gs pos="100000">
                <a:srgbClr val="4874CB">
                  <a:alpha val="91000"/>
                </a:srgbClr>
              </a:gs>
            </a:gsLst>
            <a:lin ang="2700000" scaled="1"/>
          </a:gradFill>
          <a:ln/>
          <a:effectLst>
            <a:outerShdw blurRad="139700" dist="26941" dir="2700000" algn="bl" rotWithShape="0">
              <a:srgbClr val="0041E8">
                <a:alpha val="20000"/>
              </a:srgbClr>
            </a:outerShdw>
          </a:effectLst>
        </p:spPr>
      </p:sp>
      <p:sp>
        <p:nvSpPr>
          <p:cNvPr id="34" name="Text 30"/>
          <p:cNvSpPr/>
          <p:nvPr/>
        </p:nvSpPr>
        <p:spPr>
          <a:xfrm>
            <a:off x="7301230" y="1514475"/>
            <a:ext cx="532130" cy="5321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190105" y="1611630"/>
            <a:ext cx="762000" cy="2436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1600" dirty="0"/>
          </a:p>
        </p:txBody>
      </p:sp>
      <p:sp>
        <p:nvSpPr>
          <p:cNvPr id="36" name="Shape 32"/>
          <p:cNvSpPr/>
          <p:nvPr/>
        </p:nvSpPr>
        <p:spPr>
          <a:xfrm>
            <a:off x="9994265" y="1424940"/>
            <a:ext cx="734060" cy="734060"/>
          </a:xfrm>
          <a:prstGeom prst="ellipse">
            <a:avLst/>
          </a:prstGeom>
          <a:solidFill>
            <a:srgbClr val="87A9FF">
              <a:alpha val="25098"/>
            </a:srgbClr>
          </a:solidFill>
          <a:ln/>
        </p:spPr>
      </p:sp>
      <p:sp>
        <p:nvSpPr>
          <p:cNvPr id="37" name="Text 33"/>
          <p:cNvSpPr/>
          <p:nvPr/>
        </p:nvSpPr>
        <p:spPr>
          <a:xfrm>
            <a:off x="9994265" y="1424940"/>
            <a:ext cx="734060" cy="734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4"/>
          <p:cNvSpPr/>
          <p:nvPr/>
        </p:nvSpPr>
        <p:spPr>
          <a:xfrm>
            <a:off x="10095230" y="1525905"/>
            <a:ext cx="532130" cy="532130"/>
          </a:xfrm>
          <a:prstGeom prst="ellipse">
            <a:avLst/>
          </a:prstGeom>
          <a:gradFill flip="none" rotWithShape="1">
            <a:gsLst>
              <a:gs pos="0">
                <a:srgbClr val="87A9FF"/>
              </a:gs>
              <a:gs pos="100000">
                <a:srgbClr val="4874CB">
                  <a:alpha val="91000"/>
                </a:srgbClr>
              </a:gs>
            </a:gsLst>
            <a:lin ang="2700000" scaled="1"/>
          </a:gradFill>
          <a:ln/>
          <a:effectLst>
            <a:outerShdw blurRad="139700" dist="26941" dir="2700000" algn="bl" rotWithShape="0">
              <a:srgbClr val="0041E8">
                <a:alpha val="20000"/>
              </a:srgbClr>
            </a:outerShdw>
          </a:effectLst>
        </p:spPr>
      </p:sp>
      <p:sp>
        <p:nvSpPr>
          <p:cNvPr id="39" name="Text 35"/>
          <p:cNvSpPr/>
          <p:nvPr/>
        </p:nvSpPr>
        <p:spPr>
          <a:xfrm>
            <a:off x="10095230" y="1525905"/>
            <a:ext cx="532130" cy="5321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9984105" y="1623060"/>
            <a:ext cx="762000" cy="2436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04</a:t>
            </a:r>
            <a:endParaRPr lang="en-US" sz="1600" dirty="0"/>
          </a:p>
        </p:txBody>
      </p:sp>
      <p:sp>
        <p:nvSpPr>
          <p:cNvPr id="41" name="Shape 37"/>
          <p:cNvSpPr/>
          <p:nvPr/>
        </p:nvSpPr>
        <p:spPr>
          <a:xfrm>
            <a:off x="1908175" y="2966085"/>
            <a:ext cx="198755" cy="198755"/>
          </a:xfrm>
          <a:prstGeom prst="ellipse">
            <a:avLst/>
          </a:prstGeom>
          <a:solidFill>
            <a:srgbClr val="5A7DD4"/>
          </a:solidFill>
          <a:ln w="28575">
            <a:solidFill>
              <a:srgbClr val="FFFFFF"/>
            </a:solidFill>
            <a:prstDash val="solid"/>
          </a:ln>
        </p:spPr>
      </p:sp>
      <p:sp>
        <p:nvSpPr>
          <p:cNvPr id="42" name="Text 38"/>
          <p:cNvSpPr/>
          <p:nvPr/>
        </p:nvSpPr>
        <p:spPr>
          <a:xfrm>
            <a:off x="1908175" y="2966085"/>
            <a:ext cx="198755" cy="198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39"/>
          <p:cNvSpPr/>
          <p:nvPr/>
        </p:nvSpPr>
        <p:spPr>
          <a:xfrm>
            <a:off x="4690110" y="2966085"/>
            <a:ext cx="198755" cy="198755"/>
          </a:xfrm>
          <a:prstGeom prst="ellipse">
            <a:avLst/>
          </a:prstGeom>
          <a:solidFill>
            <a:srgbClr val="5A7DD4"/>
          </a:solidFill>
          <a:ln w="28575">
            <a:solidFill>
              <a:srgbClr val="FFFFFF"/>
            </a:solidFill>
            <a:prstDash val="solid"/>
          </a:ln>
        </p:spPr>
      </p:sp>
      <p:sp>
        <p:nvSpPr>
          <p:cNvPr id="44" name="Text 40"/>
          <p:cNvSpPr/>
          <p:nvPr/>
        </p:nvSpPr>
        <p:spPr>
          <a:xfrm>
            <a:off x="4690110" y="2966085"/>
            <a:ext cx="198755" cy="198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1"/>
          <p:cNvSpPr/>
          <p:nvPr/>
        </p:nvSpPr>
        <p:spPr>
          <a:xfrm>
            <a:off x="7472045" y="2973070"/>
            <a:ext cx="198755" cy="198755"/>
          </a:xfrm>
          <a:prstGeom prst="ellipse">
            <a:avLst/>
          </a:prstGeom>
          <a:solidFill>
            <a:srgbClr val="5A7DD4"/>
          </a:solidFill>
          <a:ln w="28575">
            <a:solidFill>
              <a:srgbClr val="FFFFFF"/>
            </a:solidFill>
            <a:prstDash val="solid"/>
          </a:ln>
        </p:spPr>
      </p:sp>
      <p:sp>
        <p:nvSpPr>
          <p:cNvPr id="46" name="Text 42"/>
          <p:cNvSpPr/>
          <p:nvPr/>
        </p:nvSpPr>
        <p:spPr>
          <a:xfrm>
            <a:off x="7472045" y="2973070"/>
            <a:ext cx="198755" cy="198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3"/>
          <p:cNvSpPr/>
          <p:nvPr/>
        </p:nvSpPr>
        <p:spPr>
          <a:xfrm>
            <a:off x="10313670" y="2973705"/>
            <a:ext cx="198755" cy="198755"/>
          </a:xfrm>
          <a:prstGeom prst="ellipse">
            <a:avLst/>
          </a:prstGeom>
          <a:solidFill>
            <a:srgbClr val="5A7DD4"/>
          </a:solidFill>
          <a:ln w="28575">
            <a:solidFill>
              <a:srgbClr val="FFFFFF"/>
            </a:solidFill>
            <a:prstDash val="solid"/>
          </a:ln>
        </p:spPr>
      </p:sp>
      <p:sp>
        <p:nvSpPr>
          <p:cNvPr id="48" name="Text 44"/>
          <p:cNvSpPr/>
          <p:nvPr/>
        </p:nvSpPr>
        <p:spPr>
          <a:xfrm>
            <a:off x="10313670" y="2973705"/>
            <a:ext cx="198755" cy="198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Text 45"/>
          <p:cNvSpPr/>
          <p:nvPr/>
        </p:nvSpPr>
        <p:spPr>
          <a:xfrm>
            <a:off x="1087120" y="5884545"/>
            <a:ext cx="1841500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--01--</a:t>
            </a:r>
            <a:endParaRPr lang="en-US" sz="1600" dirty="0"/>
          </a:p>
        </p:txBody>
      </p:sp>
      <p:sp>
        <p:nvSpPr>
          <p:cNvPr id="50" name="Text 46"/>
          <p:cNvSpPr/>
          <p:nvPr/>
        </p:nvSpPr>
        <p:spPr>
          <a:xfrm>
            <a:off x="3903980" y="5884545"/>
            <a:ext cx="1841500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--02--</a:t>
            </a:r>
            <a:endParaRPr lang="en-US" sz="1600" dirty="0"/>
          </a:p>
        </p:txBody>
      </p:sp>
      <p:sp>
        <p:nvSpPr>
          <p:cNvPr id="51" name="Text 47"/>
          <p:cNvSpPr/>
          <p:nvPr/>
        </p:nvSpPr>
        <p:spPr>
          <a:xfrm>
            <a:off x="6650355" y="5884545"/>
            <a:ext cx="1841500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--03--</a:t>
            </a:r>
            <a:endParaRPr lang="en-US" sz="1600" dirty="0"/>
          </a:p>
        </p:txBody>
      </p:sp>
      <p:sp>
        <p:nvSpPr>
          <p:cNvPr id="52" name="Text 48"/>
          <p:cNvSpPr/>
          <p:nvPr/>
        </p:nvSpPr>
        <p:spPr>
          <a:xfrm>
            <a:off x="9397365" y="5884545"/>
            <a:ext cx="1841500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--04--</a:t>
            </a:r>
            <a:endParaRPr lang="en-US" sz="1600" dirty="0"/>
          </a:p>
        </p:txBody>
      </p:sp>
      <p:sp>
        <p:nvSpPr>
          <p:cNvPr id="53" name="Text 49"/>
          <p:cNvSpPr/>
          <p:nvPr/>
        </p:nvSpPr>
        <p:spPr>
          <a:xfrm>
            <a:off x="1114425" y="2363470"/>
            <a:ext cx="1841500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3869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Attack Simulation</a:t>
            </a:r>
            <a:endParaRPr lang="en-US" sz="1600" dirty="0"/>
          </a:p>
        </p:txBody>
      </p:sp>
      <p:sp>
        <p:nvSpPr>
          <p:cNvPr id="54" name="Text 50"/>
          <p:cNvSpPr/>
          <p:nvPr/>
        </p:nvSpPr>
        <p:spPr>
          <a:xfrm>
            <a:off x="867410" y="3294380"/>
            <a:ext cx="2280285" cy="259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Autonomous agents simulate evolving tactics, techniques, and procedures (TTPs) 24/7, generating unseen attack paths mapped to the MITRE ATT&amp;CK framework. This continuous simulation helps identify vulnerabilities before adversaries do.</a:t>
            </a:r>
            <a:endParaRPr lang="en-US" sz="1600" dirty="0"/>
          </a:p>
        </p:txBody>
      </p:sp>
      <p:sp>
        <p:nvSpPr>
          <p:cNvPr id="55" name="Text 51"/>
          <p:cNvSpPr/>
          <p:nvPr/>
        </p:nvSpPr>
        <p:spPr>
          <a:xfrm>
            <a:off x="3852545" y="2355850"/>
            <a:ext cx="1841500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3869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Accelerated Learning Cycles</a:t>
            </a:r>
            <a:endParaRPr lang="en-US" sz="1600" dirty="0"/>
          </a:p>
        </p:txBody>
      </p:sp>
      <p:sp>
        <p:nvSpPr>
          <p:cNvPr id="56" name="Text 52"/>
          <p:cNvSpPr/>
          <p:nvPr/>
        </p:nvSpPr>
        <p:spPr>
          <a:xfrm>
            <a:off x="3649345" y="3277235"/>
            <a:ext cx="2280285" cy="2607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Blue teams can rehearse against synthetic ransomware, phishing, and lateral movement attacks without waiting for real incidents. This accelerates learning cycles and improves detection readiness.</a:t>
            </a:r>
            <a:endParaRPr lang="en-US" sz="1600" dirty="0"/>
          </a:p>
        </p:txBody>
      </p:sp>
      <p:sp>
        <p:nvSpPr>
          <p:cNvPr id="57" name="Text 53"/>
          <p:cNvSpPr/>
          <p:nvPr/>
        </p:nvSpPr>
        <p:spPr>
          <a:xfrm>
            <a:off x="6650990" y="2355850"/>
            <a:ext cx="1841500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3869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Human Bias</a:t>
            </a:r>
            <a:endParaRPr lang="en-US" sz="1600" dirty="0"/>
          </a:p>
        </p:txBody>
      </p:sp>
      <p:sp>
        <p:nvSpPr>
          <p:cNvPr id="58" name="Text 54"/>
          <p:cNvSpPr/>
          <p:nvPr/>
        </p:nvSpPr>
        <p:spPr>
          <a:xfrm>
            <a:off x="6426835" y="3294380"/>
            <a:ext cx="2280285" cy="259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attack scenarios test unpredictable patterns that humans might overlook, ensuring comprehensive coverage and reducing the risk of blind spots in defensive strategies.</a:t>
            </a:r>
            <a:endParaRPr lang="en-US" sz="1600" dirty="0"/>
          </a:p>
        </p:txBody>
      </p:sp>
      <p:sp>
        <p:nvSpPr>
          <p:cNvPr id="59" name="Text 55"/>
          <p:cNvSpPr/>
          <p:nvPr/>
        </p:nvSpPr>
        <p:spPr>
          <a:xfrm>
            <a:off x="9397365" y="2361565"/>
            <a:ext cx="1841500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3869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Defense Strategies</a:t>
            </a:r>
            <a:endParaRPr lang="en-US" sz="1600" dirty="0"/>
          </a:p>
        </p:txBody>
      </p:sp>
      <p:sp>
        <p:nvSpPr>
          <p:cNvPr id="60" name="Text 56"/>
          <p:cNvSpPr/>
          <p:nvPr/>
        </p:nvSpPr>
        <p:spPr>
          <a:xfrm>
            <a:off x="9213215" y="3277235"/>
            <a:ext cx="2280285" cy="2607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real-time mitigation suggestions during active defense exercises, enabling teams to implement proactive defenses and stay ahead of emerging threats.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gradFill flip="none" rotWithShape="0">
          <a:gsLst>
            <a:gs pos="0">
              <a:srgbClr val="94B9FF">
                <a:alpha val="47000"/>
              </a:srgbClr>
            </a:gs>
            <a:gs pos="46000">
              <a:srgbClr val="94B9FF">
                <a:alpha val="0"/>
              </a:srgbClr>
            </a:gs>
            <a:gs pos="74000">
              <a:srgbClr val="94B9FF">
                <a:alpha val="16000"/>
              </a:srgbClr>
            </a:gs>
            <a:gs pos="100000">
              <a:srgbClr val="94B9FF">
                <a:alpha val="22000"/>
              </a:srgbClr>
            </a:gs>
          </a:gsLst>
          <a:lin ang="63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9710" y="203200"/>
            <a:ext cx="1811020" cy="183134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46000"/>
                </a:srgbClr>
              </a:gs>
              <a:gs pos="100000">
                <a:srgbClr val="345FB6">
                  <a:alpha val="72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219710" y="203200"/>
            <a:ext cx="1811020" cy="18313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44550" y="1391285"/>
            <a:ext cx="11347450" cy="5084445"/>
          </a:xfrm>
          <a:prstGeom prst="rect">
            <a:avLst/>
          </a:prstGeom>
          <a:gradFill flip="none" rotWithShape="1">
            <a:gsLst>
              <a:gs pos="0">
                <a:srgbClr val="DAE3F5"/>
              </a:gs>
              <a:gs pos="2000">
                <a:srgbClr val="DAE3F5"/>
              </a:gs>
              <a:gs pos="55000">
                <a:srgbClr val="4874CB">
                  <a:alpha val="29000"/>
                </a:srgbClr>
              </a:gs>
              <a:gs pos="100000">
                <a:srgbClr val="345FB6">
                  <a:alpha val="29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5" name="Text 3"/>
          <p:cNvSpPr/>
          <p:nvPr/>
        </p:nvSpPr>
        <p:spPr>
          <a:xfrm>
            <a:off x="844550" y="1391285"/>
            <a:ext cx="11347450" cy="5084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236345" y="5497195"/>
            <a:ext cx="687705" cy="69723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7498DC"/>
          </a:solidFill>
          <a:ln/>
        </p:spPr>
      </p:sp>
      <p:sp>
        <p:nvSpPr>
          <p:cNvPr id="7" name="Text 5"/>
          <p:cNvSpPr/>
          <p:nvPr/>
        </p:nvSpPr>
        <p:spPr>
          <a:xfrm>
            <a:off x="1236345" y="5497195"/>
            <a:ext cx="687705" cy="697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67790" y="887095"/>
            <a:ext cx="10527665" cy="5144135"/>
          </a:xfrm>
          <a:prstGeom prst="rect">
            <a:avLst/>
          </a:prstGeom>
          <a:solidFill>
            <a:srgbClr val="FFFFFF"/>
          </a:solidFill>
          <a:ln/>
          <a:effectLst>
            <a:outerShdw blurRad="127000" dist="25400" dir="13500000" algn="bl" rotWithShape="0">
              <a:srgbClr val="AFABAB">
                <a:alpha val="52941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367790" y="887095"/>
            <a:ext cx="10527665" cy="51441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8-27-19:57:29-d2nf5a98bjvh7rlivr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415" y="1244600"/>
            <a:ext cx="1251585" cy="129730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60000">
            <a:off x="9647555" y="386715"/>
            <a:ext cx="3585210" cy="142938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2051050" y="1244600"/>
            <a:ext cx="1896745" cy="334645"/>
          </a:xfrm>
          <a:prstGeom prst="roundRect">
            <a:avLst>
              <a:gd name="adj" fmla="val 27893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3" name="Text 9"/>
          <p:cNvSpPr/>
          <p:nvPr/>
        </p:nvSpPr>
        <p:spPr>
          <a:xfrm>
            <a:off x="2051050" y="1244600"/>
            <a:ext cx="1896745" cy="334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0476230" y="5712460"/>
            <a:ext cx="593090" cy="60071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7498DC"/>
              </a:gs>
              <a:gs pos="100000">
                <a:srgbClr val="7498DC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9458" dir="2700000" algn="bl" rotWithShape="0">
              <a:srgbClr val="2E54A1">
                <a:alpha val="23922"/>
              </a:srgbClr>
            </a:outerShdw>
          </a:effectLst>
        </p:spPr>
      </p:sp>
      <p:sp>
        <p:nvSpPr>
          <p:cNvPr id="15" name="Text 11"/>
          <p:cNvSpPr/>
          <p:nvPr/>
        </p:nvSpPr>
        <p:spPr>
          <a:xfrm>
            <a:off x="10476230" y="5712460"/>
            <a:ext cx="593090" cy="6007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2030730" y="173799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386C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Purple Team Loop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6201410" y="569595"/>
            <a:ext cx="634365" cy="6343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AE3F5"/>
              </a:gs>
              <a:gs pos="2000">
                <a:srgbClr val="DAE3F5"/>
              </a:gs>
              <a:gs pos="8000">
                <a:srgbClr val="91ACE0"/>
              </a:gs>
              <a:gs pos="55000">
                <a:srgbClr val="4874CB">
                  <a:alpha val="68000"/>
                </a:srgbClr>
              </a:gs>
              <a:gs pos="100000">
                <a:srgbClr val="345FB6">
                  <a:alpha val="29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18" name="Text 14"/>
          <p:cNvSpPr/>
          <p:nvPr/>
        </p:nvSpPr>
        <p:spPr>
          <a:xfrm>
            <a:off x="6201410" y="569595"/>
            <a:ext cx="634365" cy="634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2" descr="https://kimi-img.moonshot.cn/pub/slides/slides_tmpl/image/25-08-27-19:57:29-d2nf5a98bjvh7rlivr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070" y="5775960"/>
            <a:ext cx="303530" cy="14287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2040890" y="280606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Defense Improvement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2040890" y="3581400"/>
            <a:ext cx="9029065" cy="21945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Purple Team exercises automatically replay failed detections, tweak signatures, and retest within hours. This iterative process improves detection accuracy and ensures continuous improvement of security posture.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07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Labs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07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gradFill flip="none" rotWithShape="0">
          <a:gsLst>
            <a:gs pos="0">
              <a:srgbClr val="94B9FF">
                <a:alpha val="64000"/>
              </a:srgbClr>
            </a:gs>
            <a:gs pos="8000">
              <a:srgbClr val="94B9FF">
                <a:alpha val="64000"/>
              </a:srgbClr>
            </a:gs>
            <a:gs pos="37000">
              <a:srgbClr val="94B9FF">
                <a:alpha val="6000"/>
              </a:srgbClr>
            </a:gs>
            <a:gs pos="65000">
              <a:srgbClr val="94B9FF">
                <a:alpha val="13000"/>
              </a:srgbClr>
            </a:gs>
            <a:gs pos="98000">
              <a:srgbClr val="94B9FF">
                <a:alpha val="54000"/>
              </a:srgbClr>
            </a:gs>
            <a:gs pos="100000">
              <a:srgbClr val="94B9FF">
                <a:alpha val="54000"/>
              </a:srgbClr>
            </a:gs>
          </a:gsLst>
          <a:lin ang="1746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93865" y="3733721"/>
            <a:ext cx="4930140" cy="2505075"/>
          </a:xfrm>
          <a:prstGeom prst="roundRect">
            <a:avLst>
              <a:gd name="adj" fmla="val 8610"/>
            </a:avLst>
          </a:prstGeom>
          <a:solidFill>
            <a:srgbClr val="FFFFFF">
              <a:alpha val="18039"/>
            </a:srgbClr>
          </a:solidFill>
          <a:ln w="19050">
            <a:gradFill flip="none" rotWithShape="1">
              <a:gsLst>
                <a:gs pos="0">
                  <a:srgbClr val="4874CB">
                    <a:alpha val="39000"/>
                  </a:srgbClr>
                </a:gs>
                <a:gs pos="43000">
                  <a:srgbClr val="F7F9FF"/>
                </a:gs>
                <a:gs pos="76000">
                  <a:srgbClr val="A0B7E5"/>
                </a:gs>
                <a:gs pos="100000">
                  <a:srgbClr val="F7F9FF"/>
                </a:gs>
              </a:gsLst>
              <a:lin ang="0" scaled="1"/>
            </a:gradFill>
            <a:prstDash val="solid"/>
          </a:ln>
          <a:effectLst>
            <a:outerShdw blurRad="63500" dist="26941" dir="2700000" algn="bl" rotWithShape="0">
              <a:srgbClr val="5A7DD4">
                <a:alpha val="27843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6793865" y="3733721"/>
            <a:ext cx="4930140" cy="2505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793230" y="1016794"/>
            <a:ext cx="4930775" cy="2505075"/>
          </a:xfrm>
          <a:prstGeom prst="roundRect">
            <a:avLst>
              <a:gd name="adj" fmla="val 8610"/>
            </a:avLst>
          </a:prstGeom>
          <a:solidFill>
            <a:srgbClr val="FFFFFF">
              <a:alpha val="18039"/>
            </a:srgbClr>
          </a:solidFill>
          <a:ln w="19050">
            <a:gradFill flip="none" rotWithShape="1">
              <a:gsLst>
                <a:gs pos="0">
                  <a:srgbClr val="4874CB">
                    <a:alpha val="39000"/>
                  </a:srgbClr>
                </a:gs>
                <a:gs pos="43000">
                  <a:srgbClr val="F7F9FF"/>
                </a:gs>
                <a:gs pos="76000">
                  <a:srgbClr val="A0B7E5"/>
                </a:gs>
                <a:gs pos="100000">
                  <a:srgbClr val="F7F9FF"/>
                </a:gs>
              </a:gsLst>
              <a:lin ang="0" scaled="1"/>
            </a:gradFill>
            <a:prstDash val="solid"/>
          </a:ln>
          <a:effectLst>
            <a:outerShdw blurRad="63500" dist="26941" dir="2700000" algn="bl" rotWithShape="0">
              <a:srgbClr val="5A7DD4">
                <a:alpha val="27843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6793230" y="1016794"/>
            <a:ext cx="4930775" cy="2505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16200000">
            <a:off x="2184400" y="4538980"/>
            <a:ext cx="6776085" cy="5041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0"/>
                </a:srgbClr>
              </a:gs>
              <a:gs pos="22000">
                <a:srgbClr val="6389D3">
                  <a:alpha val="0"/>
                </a:srgbClr>
              </a:gs>
              <a:gs pos="69000">
                <a:srgbClr val="6389D3">
                  <a:alpha val="27000"/>
                </a:srgbClr>
              </a:gs>
              <a:gs pos="95000">
                <a:srgbClr val="6389D3">
                  <a:alpha val="55000"/>
                </a:srgbClr>
              </a:gs>
              <a:gs pos="100000">
                <a:srgbClr val="6389D3">
                  <a:alpha val="55000"/>
                </a:srgbClr>
              </a:gs>
            </a:gsLst>
            <a:lin ang="0" scaled="1"/>
          </a:gradFill>
          <a:ln/>
        </p:spPr>
      </p:sp>
      <p:sp>
        <p:nvSpPr>
          <p:cNvPr id="7" name="Text 5"/>
          <p:cNvSpPr/>
          <p:nvPr/>
        </p:nvSpPr>
        <p:spPr>
          <a:xfrm rot="16200000">
            <a:off x="2184400" y="4538980"/>
            <a:ext cx="6776085" cy="504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Synthetic Phishing Drill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0" descr="https://kimi-img.moonshot.cn/pub/slides/slides_tmpl/image/25-08-27-19:57:29-d2nf5a98bjvh7rlivs00.png"/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49493" r="-128" b="-2787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511810" y="1342390"/>
            <a:ext cx="4371975" cy="4796790"/>
          </a:xfrm>
          <a:prstGeom prst="roundRect">
            <a:avLst>
              <a:gd name="adj" fmla="val 8610"/>
            </a:avLst>
          </a:prstGeom>
          <a:solidFill>
            <a:srgbClr val="FFFFFF">
              <a:alpha val="18039"/>
            </a:srgbClr>
          </a:solidFill>
          <a:ln w="19050">
            <a:gradFill flip="none" rotWithShape="1">
              <a:gsLst>
                <a:gs pos="0">
                  <a:srgbClr val="4874CB">
                    <a:alpha val="39000"/>
                  </a:srgbClr>
                </a:gs>
                <a:gs pos="43000">
                  <a:srgbClr val="F7F9FF"/>
                </a:gs>
                <a:gs pos="76000">
                  <a:srgbClr val="A0B7E5"/>
                </a:gs>
                <a:gs pos="100000">
                  <a:srgbClr val="F7F9FF"/>
                </a:gs>
              </a:gsLst>
              <a:lin ang="0" scaled="1"/>
            </a:gradFill>
            <a:prstDash val="solid"/>
          </a:ln>
          <a:effectLst>
            <a:outerShdw blurRad="63500" dist="26941" dir="2700000" algn="bl" rotWithShape="0">
              <a:srgbClr val="5A7DD4">
                <a:alpha val="27843"/>
              </a:srgbClr>
            </a:outerShdw>
          </a:effectLst>
        </p:spPr>
      </p:sp>
      <p:sp>
        <p:nvSpPr>
          <p:cNvPr id="19" name="Text 16"/>
          <p:cNvSpPr/>
          <p:nvPr/>
        </p:nvSpPr>
        <p:spPr>
          <a:xfrm>
            <a:off x="511810" y="1342390"/>
            <a:ext cx="4371975" cy="4796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 rot="10800000">
            <a:off x="177800" y="6485890"/>
            <a:ext cx="8467090" cy="604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0"/>
                </a:srgbClr>
              </a:gs>
              <a:gs pos="22000">
                <a:srgbClr val="6389D3">
                  <a:alpha val="0"/>
                </a:srgbClr>
              </a:gs>
              <a:gs pos="69000">
                <a:srgbClr val="6389D3">
                  <a:alpha val="27000"/>
                </a:srgbClr>
              </a:gs>
              <a:gs pos="95000">
                <a:srgbClr val="6389D3">
                  <a:alpha val="42000"/>
                </a:srgbClr>
              </a:gs>
              <a:gs pos="100000">
                <a:srgbClr val="6389D3">
                  <a:alpha val="42000"/>
                </a:srgbClr>
              </a:gs>
            </a:gsLst>
            <a:lin ang="0" scaled="1"/>
          </a:gradFill>
          <a:ln/>
        </p:spPr>
      </p:sp>
      <p:sp>
        <p:nvSpPr>
          <p:cNvPr id="21" name="Text 18"/>
          <p:cNvSpPr/>
          <p:nvPr/>
        </p:nvSpPr>
        <p:spPr>
          <a:xfrm rot="10800000">
            <a:off x="177800" y="6485890"/>
            <a:ext cx="8467090" cy="604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1" descr="https://kimi-img.moonshot.cn/pub/slides/slides_tmpl/image/25-08-27-19:57:37-d2nf5c98bjvh7rlivs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97" y="1466215"/>
            <a:ext cx="4038600" cy="2044700"/>
          </a:xfrm>
          <a:prstGeom prst="rect">
            <a:avLst/>
          </a:prstGeom>
        </p:spPr>
      </p:pic>
      <p:pic>
        <p:nvPicPr>
          <p:cNvPr id="23" name="Image 2" descr="https://kimi-img.moonshot.cn/pub/slides/slides_tmpl/image/25-08-27-19:57:37-d2nf5c98bjvh7rlivs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395" y="1648487"/>
            <a:ext cx="1562100" cy="1549400"/>
          </a:xfrm>
          <a:prstGeom prst="rect">
            <a:avLst/>
          </a:prstGeom>
        </p:spPr>
      </p:pic>
      <p:pic>
        <p:nvPicPr>
          <p:cNvPr id="24" name="Image 3" descr="https://kimi-img.moonshot.cn/pub/slides/slides_tmpl/image/25-08-27-19:57:38-d2nf5ch8bjvh7rlivsf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345" y="4102458"/>
            <a:ext cx="1600200" cy="160020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397510" y="3636010"/>
            <a:ext cx="46412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Phishing Emails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763270" y="4069715"/>
            <a:ext cx="388112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analyze AI-crafted spear-phishing emails to identify suspicious patterns. This hands-on exercise enhances their ability to detect and respond to phishing threats.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6957060" y="1251109"/>
            <a:ext cx="373253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Endpoint Investigation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6957060" y="1653064"/>
            <a:ext cx="466090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trace clicked payloads through EDR logs to understand the impact of phishing attacks on endpoints. This provides valuable insights for improving detection and response strategies.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6957060" y="3889296"/>
            <a:ext cx="373253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Containment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6957060" y="4291251"/>
            <a:ext cx="460375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deploy auto-containment playbooks to isolate affected systems and prevent further spread. This exercise demonstrates the effectiveness of AI-driven containment measures.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gradFill flip="none" rotWithShape="0">
          <a:gsLst>
            <a:gs pos="0">
              <a:srgbClr val="94B9FF">
                <a:alpha val="32000"/>
              </a:srgbClr>
            </a:gs>
            <a:gs pos="9000">
              <a:srgbClr val="94B9FF">
                <a:alpha val="32000"/>
              </a:srgbClr>
            </a:gs>
            <a:gs pos="40000">
              <a:srgbClr val="94B9FF">
                <a:alpha val="14000"/>
              </a:srgbClr>
            </a:gs>
            <a:gs pos="62000">
              <a:srgbClr val="94B9FF">
                <a:alpha val="0"/>
              </a:srgbClr>
            </a:gs>
            <a:gs pos="98000">
              <a:srgbClr val="94B9FF">
                <a:alpha val="32000"/>
              </a:srgbClr>
            </a:gs>
            <a:gs pos="100000">
              <a:srgbClr val="94B9FF">
                <a:alpha val="32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6200000">
            <a:off x="8201025" y="6865620"/>
            <a:ext cx="6776085" cy="723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0"/>
                </a:srgbClr>
              </a:gs>
              <a:gs pos="22000">
                <a:srgbClr val="6389D3">
                  <a:alpha val="0"/>
                </a:srgbClr>
              </a:gs>
              <a:gs pos="69000">
                <a:srgbClr val="6389D3">
                  <a:alpha val="31000"/>
                </a:srgbClr>
              </a:gs>
              <a:gs pos="95000">
                <a:srgbClr val="6389D3">
                  <a:alpha val="70000"/>
                </a:srgbClr>
              </a:gs>
              <a:gs pos="100000">
                <a:srgbClr val="6389D3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 rot="16200000">
            <a:off x="8201025" y="6865620"/>
            <a:ext cx="6776085" cy="723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Ransomware Containment Lab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0" descr="https://kimi-img.moonshot.cn/pub/slides/slides_tmpl/image/25-08-27-19:57:34-d2nf5bh8bjvh7rlivs8g.png"/>
          <p:cNvPicPr>
            <a:picLocks noChangeAspect="1"/>
          </p:cNvPicPr>
          <p:nvPr/>
        </p:nvPicPr>
        <p:blipFill>
          <a:blip r:embed="rId3">
            <a:alphaModFix amt="94000"/>
          </a:blip>
          <a:srcRect l="13119" b="11073"/>
          <a:stretch/>
        </p:blipFill>
        <p:spPr>
          <a:xfrm>
            <a:off x="6403340" y="1471930"/>
            <a:ext cx="2560955" cy="466090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 rot="16200000">
            <a:off x="5544185" y="3966845"/>
            <a:ext cx="6776085" cy="6502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0"/>
                </a:srgbClr>
              </a:gs>
              <a:gs pos="22000">
                <a:srgbClr val="6389D3">
                  <a:alpha val="0"/>
                </a:srgbClr>
              </a:gs>
              <a:gs pos="69000">
                <a:srgbClr val="6389D3">
                  <a:alpha val="31000"/>
                </a:srgbClr>
              </a:gs>
              <a:gs pos="95000">
                <a:srgbClr val="6389D3">
                  <a:alpha val="68000"/>
                </a:srgbClr>
              </a:gs>
              <a:gs pos="100000">
                <a:srgbClr val="6389D3">
                  <a:alpha val="68000"/>
                </a:srgbClr>
              </a:gs>
            </a:gsLst>
            <a:lin ang="0" scaled="1"/>
          </a:gradFill>
          <a:ln/>
        </p:spPr>
      </p:sp>
      <p:sp>
        <p:nvSpPr>
          <p:cNvPr id="15" name="Text 12"/>
          <p:cNvSpPr/>
          <p:nvPr/>
        </p:nvSpPr>
        <p:spPr>
          <a:xfrm rot="16200000">
            <a:off x="5544185" y="3966845"/>
            <a:ext cx="6776085" cy="650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8-27-19:57:34-d2nf5bh8bjvh7rlivs90.png"/>
          <p:cNvPicPr>
            <a:picLocks noChangeAspect="1"/>
          </p:cNvPicPr>
          <p:nvPr/>
        </p:nvPicPr>
        <p:blipFill>
          <a:blip r:embed="rId4">
            <a:alphaModFix amt="77000"/>
          </a:blip>
          <a:srcRect l="9370" r="17339"/>
          <a:stretch/>
        </p:blipFill>
        <p:spPr>
          <a:xfrm>
            <a:off x="9059545" y="1471930"/>
            <a:ext cx="2560955" cy="4660900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 rot="16200000">
            <a:off x="-213360" y="2343785"/>
            <a:ext cx="1623695" cy="12001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7A9FF">
                  <a:alpha val="61000"/>
                </a:srgbClr>
              </a:gs>
              <a:gs pos="71000">
                <a:srgbClr val="4874CB">
                  <a:alpha val="62000"/>
                </a:srgbClr>
              </a:gs>
              <a:gs pos="100000">
                <a:srgbClr val="4874CB">
                  <a:alpha val="62000"/>
                </a:srgbClr>
              </a:gs>
            </a:gsLst>
            <a:lin ang="2700000" scaled="1"/>
          </a:gradFill>
          <a:ln/>
        </p:spPr>
      </p:sp>
      <p:sp>
        <p:nvSpPr>
          <p:cNvPr id="18" name="Text 14"/>
          <p:cNvSpPr/>
          <p:nvPr/>
        </p:nvSpPr>
        <p:spPr>
          <a:xfrm rot="16200000">
            <a:off x="-213360" y="2343785"/>
            <a:ext cx="1623695" cy="120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 rot="16200000">
            <a:off x="-217170" y="4789170"/>
            <a:ext cx="1630045" cy="1193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7A9FF">
                  <a:alpha val="61000"/>
                </a:srgbClr>
              </a:gs>
              <a:gs pos="71000">
                <a:srgbClr val="4874CB">
                  <a:alpha val="62000"/>
                </a:srgbClr>
              </a:gs>
              <a:gs pos="100000">
                <a:srgbClr val="4874CB">
                  <a:alpha val="62000"/>
                </a:srgbClr>
              </a:gs>
            </a:gsLst>
            <a:lin ang="2700000" scaled="1"/>
          </a:gradFill>
          <a:ln/>
        </p:spPr>
      </p:sp>
      <p:sp>
        <p:nvSpPr>
          <p:cNvPr id="20" name="Text 16"/>
          <p:cNvSpPr/>
          <p:nvPr/>
        </p:nvSpPr>
        <p:spPr>
          <a:xfrm rot="16200000">
            <a:off x="-217170" y="4789170"/>
            <a:ext cx="1630045" cy="1193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67410" y="1427480"/>
            <a:ext cx="4449445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3869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Observing Ransomware Behavior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867410" y="1915160"/>
            <a:ext cx="5130165" cy="21945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observe AI-simulated ransomware encryption behavior to understand its impact on systems. This helps in developing effective containment strategies.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867410" y="3857625"/>
            <a:ext cx="4449445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3869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Incident Response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867410" y="4389120"/>
            <a:ext cx="5130165" cy="21945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SOAR workflows, participants isolate the source of the ransomware attack and restore systems from backups. This exercise improves their incident response capabilities.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gradFill flip="none" rotWithShape="0">
          <a:gsLst>
            <a:gs pos="0">
              <a:srgbClr val="94B9FF">
                <a:alpha val="59000"/>
              </a:srgbClr>
            </a:gs>
            <a:gs pos="20000">
              <a:srgbClr val="94B9FF">
                <a:alpha val="59000"/>
              </a:srgbClr>
            </a:gs>
            <a:gs pos="44000">
              <a:srgbClr val="94B9FF">
                <a:alpha val="31000"/>
              </a:srgbClr>
            </a:gs>
            <a:gs pos="69000">
              <a:srgbClr val="94B9FF">
                <a:alpha val="11000"/>
              </a:srgbClr>
            </a:gs>
            <a:gs pos="95000">
              <a:srgbClr val="94B9FF">
                <a:alpha val="24000"/>
              </a:srgbClr>
            </a:gs>
            <a:gs pos="100000">
              <a:srgbClr val="94B9FF">
                <a:alpha val="24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0-d2nf5ah8bjvh7rlivs1g.png"/>
          <p:cNvPicPr>
            <a:picLocks noChangeAspect="1"/>
          </p:cNvPicPr>
          <p:nvPr/>
        </p:nvPicPr>
        <p:blipFill>
          <a:blip r:embed="rId3">
            <a:alphaModFix amt="83000"/>
          </a:blip>
          <a:srcRect l="25401" t="16194" r="59766" b="26759"/>
          <a:stretch/>
        </p:blipFill>
        <p:spPr>
          <a:xfrm>
            <a:off x="10478135" y="1482090"/>
            <a:ext cx="1723390" cy="37280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4"/>
          <a:srcRect l="20060" t="9520" b="9520"/>
          <a:stretch/>
        </p:blipFill>
        <p:spPr>
          <a:xfrm flipH="1">
            <a:off x="1920875" y="0"/>
            <a:ext cx="6436360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5400000">
            <a:off x="-2324735" y="3696970"/>
            <a:ext cx="0" cy="675005"/>
          </a:xfrm>
          <a:prstGeom prst="rect">
            <a:avLst/>
          </a:prstGeom>
          <a:noFill/>
          <a:ln/>
        </p:spPr>
        <p:txBody>
          <a:bodyPr vert="eaVert"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1485880" y="49466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6" name="Text 2"/>
          <p:cNvSpPr/>
          <p:nvPr/>
        </p:nvSpPr>
        <p:spPr>
          <a:xfrm>
            <a:off x="11485880" y="49466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816080" y="49466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816080" y="49466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650980" y="49466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0" name="Text 6"/>
          <p:cNvSpPr/>
          <p:nvPr/>
        </p:nvSpPr>
        <p:spPr>
          <a:xfrm>
            <a:off x="11650980" y="49466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88035" y="595630"/>
            <a:ext cx="440134" cy="6069330"/>
          </a:xfrm>
          <a:prstGeom prst="rect">
            <a:avLst/>
          </a:prstGeom>
          <a:noFill/>
          <a:ln/>
        </p:spPr>
        <p:txBody>
          <a:bodyPr vert="eaVert"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3869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Week-Long Red vs AI Blue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052195" y="13081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60000" flipH="1">
            <a:off x="-1464310" y="5602605"/>
            <a:ext cx="2905760" cy="115824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8-27-19:57:38-d2nf5ch8bjvh7rlivsg0.png"/>
          <p:cNvPicPr>
            <a:picLocks noChangeAspect="1"/>
          </p:cNvPicPr>
          <p:nvPr/>
        </p:nvPicPr>
        <p:blipFill>
          <a:blip r:embed="rId6"/>
          <a:srcRect l="48779" t="49185" b="-3804"/>
          <a:stretch/>
        </p:blipFill>
        <p:spPr>
          <a:xfrm>
            <a:off x="-27940" y="0"/>
            <a:ext cx="657860" cy="735965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202815" y="831215"/>
            <a:ext cx="565785" cy="565785"/>
          </a:xfrm>
          <a:prstGeom prst="ellipse">
            <a:avLst/>
          </a:prstGeom>
          <a:gradFill flip="none" rotWithShape="1">
            <a:gsLst>
              <a:gs pos="0">
                <a:srgbClr val="678DD3">
                  <a:alpha val="53000"/>
                </a:srgbClr>
              </a:gs>
              <a:gs pos="43000">
                <a:srgbClr val="678DD3">
                  <a:alpha val="84000"/>
                </a:srgbClr>
              </a:gs>
              <a:gs pos="100000">
                <a:srgbClr val="678DD3">
                  <a:alpha val="50000"/>
                </a:srgbClr>
              </a:gs>
            </a:gsLst>
            <a:lin ang="6960000" scaled="1"/>
          </a:gradFill>
          <a:ln/>
          <a:effectLst>
            <a:outerShdw blurRad="190500" dist="89803" dir="2700000" algn="bl" rotWithShape="0">
              <a:srgbClr val="4874CB">
                <a:alpha val="40000"/>
              </a:srgbClr>
            </a:outerShdw>
          </a:effectLst>
        </p:spPr>
      </p:sp>
      <p:sp>
        <p:nvSpPr>
          <p:cNvPr id="16" name="Text 10"/>
          <p:cNvSpPr/>
          <p:nvPr/>
        </p:nvSpPr>
        <p:spPr>
          <a:xfrm>
            <a:off x="2202815" y="831215"/>
            <a:ext cx="565785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2984500" y="628015"/>
            <a:ext cx="3710305" cy="5721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Persistent Attack Simulation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2984500" y="1136650"/>
            <a:ext cx="8607425" cy="915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defend a live environment against an AI Red agent that mutates exploits daily. This continuous simulation helps identify and close gaps in detection and response.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1663700" y="2267585"/>
            <a:ext cx="565785" cy="565785"/>
          </a:xfrm>
          <a:prstGeom prst="ellipse">
            <a:avLst/>
          </a:prstGeom>
          <a:gradFill flip="none" rotWithShape="1">
            <a:gsLst>
              <a:gs pos="0">
                <a:srgbClr val="678DD3">
                  <a:alpha val="53000"/>
                </a:srgbClr>
              </a:gs>
              <a:gs pos="43000">
                <a:srgbClr val="678DD3">
                  <a:alpha val="84000"/>
                </a:srgbClr>
              </a:gs>
              <a:gs pos="100000">
                <a:srgbClr val="678DD3">
                  <a:alpha val="50000"/>
                </a:srgbClr>
              </a:gs>
            </a:gsLst>
            <a:lin ang="6960000" scaled="1"/>
          </a:gradFill>
          <a:ln/>
          <a:effectLst>
            <a:outerShdw blurRad="190500" dist="89803" dir="2700000" algn="bl" rotWithShape="0">
              <a:srgbClr val="4874CB">
                <a:alpha val="40000"/>
              </a:srgbClr>
            </a:outerShdw>
          </a:effectLst>
        </p:spPr>
      </p:sp>
      <p:sp>
        <p:nvSpPr>
          <p:cNvPr id="20" name="Text 14"/>
          <p:cNvSpPr/>
          <p:nvPr/>
        </p:nvSpPr>
        <p:spPr>
          <a:xfrm>
            <a:off x="1663700" y="2267585"/>
            <a:ext cx="565785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2512695" y="2052320"/>
            <a:ext cx="3655695" cy="5721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Daily Rule Updates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2512695" y="2560955"/>
            <a:ext cx="8638540" cy="867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update SIEM rules, YARA signatures, and firewall policies nightly based on AI-generated attack patterns. This iterative process improves defense readiness.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1725930" y="3801745"/>
            <a:ext cx="565785" cy="565785"/>
          </a:xfrm>
          <a:prstGeom prst="ellipse">
            <a:avLst/>
          </a:prstGeom>
          <a:gradFill flip="none" rotWithShape="1">
            <a:gsLst>
              <a:gs pos="0">
                <a:srgbClr val="678DD3">
                  <a:alpha val="53000"/>
                </a:srgbClr>
              </a:gs>
              <a:gs pos="43000">
                <a:srgbClr val="678DD3">
                  <a:alpha val="84000"/>
                </a:srgbClr>
              </a:gs>
              <a:gs pos="100000">
                <a:srgbClr val="678DD3">
                  <a:alpha val="50000"/>
                </a:srgbClr>
              </a:gs>
            </a:gsLst>
            <a:lin ang="6960000" scaled="1"/>
          </a:gradFill>
          <a:ln/>
          <a:effectLst>
            <a:outerShdw blurRad="190500" dist="89803" dir="2700000" algn="bl" rotWithShape="0">
              <a:srgbClr val="4874CB">
                <a:alpha val="40000"/>
              </a:srgbClr>
            </a:outerShdw>
          </a:effectLst>
        </p:spPr>
      </p:sp>
      <p:sp>
        <p:nvSpPr>
          <p:cNvPr id="24" name="Text 18"/>
          <p:cNvSpPr/>
          <p:nvPr/>
        </p:nvSpPr>
        <p:spPr>
          <a:xfrm>
            <a:off x="1725930" y="3801745"/>
            <a:ext cx="565785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2574925" y="3565525"/>
            <a:ext cx="3593465" cy="5721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Review and Analysis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2574925" y="4074160"/>
            <a:ext cx="8652510" cy="867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 review AI-generated attack stories to identify weaknesses and improve defensive strategies. This exercise fosters adversarial thinking and enhances overall security posture.</a:t>
            </a: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>
            <a:off x="2291715" y="5300345"/>
            <a:ext cx="565785" cy="565785"/>
          </a:xfrm>
          <a:prstGeom prst="ellipse">
            <a:avLst/>
          </a:prstGeom>
          <a:gradFill flip="none" rotWithShape="1">
            <a:gsLst>
              <a:gs pos="0">
                <a:srgbClr val="678DD3">
                  <a:alpha val="53000"/>
                </a:srgbClr>
              </a:gs>
              <a:gs pos="43000">
                <a:srgbClr val="678DD3">
                  <a:alpha val="84000"/>
                </a:srgbClr>
              </a:gs>
              <a:gs pos="100000">
                <a:srgbClr val="678DD3">
                  <a:alpha val="50000"/>
                </a:srgbClr>
              </a:gs>
            </a:gsLst>
            <a:lin ang="6960000" scaled="1"/>
          </a:gradFill>
          <a:ln/>
          <a:effectLst>
            <a:outerShdw blurRad="190500" dist="89803" dir="2700000" algn="bl" rotWithShape="0">
              <a:srgbClr val="4874CB">
                <a:alpha val="40000"/>
              </a:srgbClr>
            </a:outerShdw>
          </a:effectLst>
        </p:spPr>
      </p:sp>
      <p:sp>
        <p:nvSpPr>
          <p:cNvPr id="28" name="Text 22"/>
          <p:cNvSpPr/>
          <p:nvPr/>
        </p:nvSpPr>
        <p:spPr>
          <a:xfrm>
            <a:off x="2291715" y="5300345"/>
            <a:ext cx="565785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04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3019425" y="5042535"/>
            <a:ext cx="3619500" cy="5721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Capstone Learning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3019425" y="5551170"/>
            <a:ext cx="860679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week-long exercise provides a capstone learning experience, demonstrating the power of AI-driven simulations in improving incident response and defense capabilities.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08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 &amp; Ethics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08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gradFill flip="none" rotWithShape="0">
          <a:gsLst>
            <a:gs pos="0">
              <a:srgbClr val="94B9FF">
                <a:alpha val="33000"/>
              </a:srgbClr>
            </a:gs>
            <a:gs pos="9000">
              <a:srgbClr val="94B9FF">
                <a:alpha val="3300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14000"/>
              </a:srgbClr>
            </a:gs>
            <a:gs pos="98000">
              <a:srgbClr val="94B9FF">
                <a:alpha val="40000"/>
              </a:srgbClr>
            </a:gs>
            <a:gs pos="100000">
              <a:srgbClr val="94B9FF">
                <a:alpha val="40000"/>
              </a:srgbClr>
            </a:gs>
          </a:gsLst>
          <a:lin ang="10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High-Impact AI Use Cases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8-27-19:57:31-d2nf5ap8bjvh7rlivs4g.jpeg"/>
          <p:cNvPicPr>
            <a:picLocks noChangeAspect="1"/>
          </p:cNvPicPr>
          <p:nvPr/>
        </p:nvPicPr>
        <p:blipFill>
          <a:blip r:embed="rId3"/>
          <a:srcRect l="18644" t="6815" r="18660" b="16774"/>
          <a:stretch/>
        </p:blipFill>
        <p:spPr>
          <a:xfrm>
            <a:off x="3103880" y="1617345"/>
            <a:ext cx="2125980" cy="196532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8-27-19:57:32-d2nf5b18bjvh7rlivs5g.jpeg"/>
          <p:cNvPicPr>
            <a:picLocks noChangeAspect="1"/>
          </p:cNvPicPr>
          <p:nvPr/>
        </p:nvPicPr>
        <p:blipFill>
          <a:blip r:embed="rId4"/>
          <a:srcRect t="20187" b="17727"/>
          <a:stretch/>
        </p:blipFill>
        <p:spPr>
          <a:xfrm>
            <a:off x="3103880" y="3813175"/>
            <a:ext cx="2125980" cy="197993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8-27-19:57:32-d2nf5b18bjvh7rlivs50.jpeg"/>
          <p:cNvPicPr>
            <a:picLocks noChangeAspect="1"/>
          </p:cNvPicPr>
          <p:nvPr/>
        </p:nvPicPr>
        <p:blipFill>
          <a:blip r:embed="rId5"/>
          <a:srcRect l="30105" t="4463" b="6593"/>
          <a:stretch/>
        </p:blipFill>
        <p:spPr>
          <a:xfrm flipH="1">
            <a:off x="760095" y="1617345"/>
            <a:ext cx="2125980" cy="4176395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 rot="5400000">
            <a:off x="5351780" y="1565593"/>
            <a:ext cx="462572" cy="565666"/>
          </a:xfrm>
          <a:custGeom>
            <a:avLst/>
            <a:gdLst/>
            <a:ahLst/>
            <a:cxnLst/>
            <a:rect l="l" t="t" r="r" b="b"/>
            <a:pathLst>
              <a:path w="462572" h="565666">
                <a:moveTo>
                  <a:pt x="0" y="565666"/>
                </a:moveTo>
                <a:cubicBezTo>
                  <a:pt x="181122" y="418101"/>
                  <a:pt x="194645" y="262338"/>
                  <a:pt x="231286" y="0"/>
                </a:cubicBezTo>
                <a:cubicBezTo>
                  <a:pt x="262147" y="270536"/>
                  <a:pt x="321905" y="442695"/>
                  <a:pt x="462572" y="565666"/>
                </a:cubicBezTo>
                <a:lnTo>
                  <a:pt x="0" y="565666"/>
                </a:lnTo>
                <a:close/>
              </a:path>
            </a:pathLst>
          </a:custGeom>
          <a:gradFill flip="none" rotWithShape="1">
            <a:gsLst>
              <a:gs pos="0">
                <a:srgbClr val="6A95D0"/>
              </a:gs>
              <a:gs pos="23000">
                <a:srgbClr val="6A95D0"/>
              </a:gs>
              <a:gs pos="100000">
                <a:srgbClr val="87A9FF">
                  <a:alpha val="20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5400000">
            <a:off x="5351780" y="1565593"/>
            <a:ext cx="462572" cy="5656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 rot="5400000">
            <a:off x="5989320" y="1782763"/>
            <a:ext cx="129860" cy="129860"/>
          </a:xfrm>
          <a:prstGeom prst="ellipse">
            <a:avLst/>
          </a:prstGeom>
          <a:gradFill flip="none" rotWithShape="1">
            <a:gsLst>
              <a:gs pos="0">
                <a:srgbClr val="7A9EDA"/>
              </a:gs>
              <a:gs pos="99000">
                <a:srgbClr val="6A95D0"/>
              </a:gs>
              <a:gs pos="100000">
                <a:srgbClr val="6A95D0"/>
              </a:gs>
            </a:gsLst>
            <a:lin ang="2700000" scaled="1"/>
          </a:gradFill>
          <a:ln/>
        </p:spPr>
      </p:sp>
      <p:sp>
        <p:nvSpPr>
          <p:cNvPr id="17" name="Text 12"/>
          <p:cNvSpPr/>
          <p:nvPr/>
        </p:nvSpPr>
        <p:spPr>
          <a:xfrm rot="5400000">
            <a:off x="5989320" y="1782763"/>
            <a:ext cx="129860" cy="129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 rot="5400000">
            <a:off x="5946140" y="1739583"/>
            <a:ext cx="216569" cy="216569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gradFill flip="none" rotWithShape="1">
              <a:gsLst>
                <a:gs pos="0">
                  <a:srgbClr val="4874CB">
                    <a:alpha val="53000"/>
                  </a:srgbClr>
                </a:gs>
                <a:gs pos="39000">
                  <a:srgbClr val="ACC1E8"/>
                </a:gs>
                <a:gs pos="83000">
                  <a:srgbClr val="4874CB">
                    <a:alpha val="47000"/>
                  </a:srgbClr>
                </a:gs>
                <a:gs pos="100000">
                  <a:srgbClr val="C8D5EF"/>
                </a:gs>
              </a:gsLst>
              <a:lin ang="5400000" scaled="1"/>
            </a:gradFill>
            <a:prstDash val="solid"/>
          </a:ln>
        </p:spPr>
      </p:sp>
      <p:sp>
        <p:nvSpPr>
          <p:cNvPr id="19" name="Text 14"/>
          <p:cNvSpPr/>
          <p:nvPr/>
        </p:nvSpPr>
        <p:spPr>
          <a:xfrm rot="5400000">
            <a:off x="5946140" y="1739583"/>
            <a:ext cx="216569" cy="2165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 rot="5400000">
            <a:off x="5351780" y="3817303"/>
            <a:ext cx="462572" cy="565666"/>
          </a:xfrm>
          <a:custGeom>
            <a:avLst/>
            <a:gdLst/>
            <a:ahLst/>
            <a:cxnLst/>
            <a:rect l="l" t="t" r="r" b="b"/>
            <a:pathLst>
              <a:path w="462572" h="565666">
                <a:moveTo>
                  <a:pt x="0" y="565666"/>
                </a:moveTo>
                <a:cubicBezTo>
                  <a:pt x="181122" y="418101"/>
                  <a:pt x="194645" y="262338"/>
                  <a:pt x="231286" y="0"/>
                </a:cubicBezTo>
                <a:cubicBezTo>
                  <a:pt x="262147" y="270536"/>
                  <a:pt x="321905" y="442695"/>
                  <a:pt x="462572" y="565666"/>
                </a:cubicBezTo>
                <a:lnTo>
                  <a:pt x="0" y="565666"/>
                </a:lnTo>
                <a:close/>
              </a:path>
            </a:pathLst>
          </a:custGeom>
          <a:gradFill flip="none" rotWithShape="1">
            <a:gsLst>
              <a:gs pos="0">
                <a:srgbClr val="6A95D0"/>
              </a:gs>
              <a:gs pos="23000">
                <a:srgbClr val="6A95D0"/>
              </a:gs>
              <a:gs pos="100000">
                <a:srgbClr val="87A9FF">
                  <a:alpha val="20000"/>
                </a:srgbClr>
              </a:gs>
            </a:gsLst>
            <a:lin ang="5400000" scaled="1"/>
          </a:gradFill>
          <a:ln/>
        </p:spPr>
      </p:sp>
      <p:sp>
        <p:nvSpPr>
          <p:cNvPr id="21" name="Text 16"/>
          <p:cNvSpPr/>
          <p:nvPr/>
        </p:nvSpPr>
        <p:spPr>
          <a:xfrm rot="5400000">
            <a:off x="5351780" y="3817303"/>
            <a:ext cx="462572" cy="5656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 rot="5400000">
            <a:off x="5989320" y="4034473"/>
            <a:ext cx="129860" cy="129860"/>
          </a:xfrm>
          <a:prstGeom prst="ellipse">
            <a:avLst/>
          </a:prstGeom>
          <a:gradFill flip="none" rotWithShape="1">
            <a:gsLst>
              <a:gs pos="0">
                <a:srgbClr val="7A9EDA"/>
              </a:gs>
              <a:gs pos="99000">
                <a:srgbClr val="6A95D0"/>
              </a:gs>
              <a:gs pos="100000">
                <a:srgbClr val="6A95D0"/>
              </a:gs>
            </a:gsLst>
            <a:lin ang="2700000" scaled="1"/>
          </a:gradFill>
          <a:ln/>
        </p:spPr>
      </p:sp>
      <p:sp>
        <p:nvSpPr>
          <p:cNvPr id="23" name="Text 18"/>
          <p:cNvSpPr/>
          <p:nvPr/>
        </p:nvSpPr>
        <p:spPr>
          <a:xfrm rot="5400000">
            <a:off x="5989320" y="4034473"/>
            <a:ext cx="129860" cy="129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 rot="5400000">
            <a:off x="5946140" y="3991293"/>
            <a:ext cx="216569" cy="216569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gradFill flip="none" rotWithShape="1">
              <a:gsLst>
                <a:gs pos="0">
                  <a:srgbClr val="4874CB">
                    <a:alpha val="53000"/>
                  </a:srgbClr>
                </a:gs>
                <a:gs pos="39000">
                  <a:srgbClr val="ACC1E8"/>
                </a:gs>
                <a:gs pos="83000">
                  <a:srgbClr val="4874CB">
                    <a:alpha val="47000"/>
                  </a:srgbClr>
                </a:gs>
                <a:gs pos="100000">
                  <a:srgbClr val="C8D5EF"/>
                </a:gs>
              </a:gsLst>
              <a:lin ang="5400000" scaled="1"/>
            </a:gradFill>
            <a:prstDash val="solid"/>
          </a:ln>
        </p:spPr>
      </p:sp>
      <p:sp>
        <p:nvSpPr>
          <p:cNvPr id="25" name="Text 20"/>
          <p:cNvSpPr/>
          <p:nvPr/>
        </p:nvSpPr>
        <p:spPr>
          <a:xfrm rot="5400000">
            <a:off x="5946140" y="3991293"/>
            <a:ext cx="216569" cy="21656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 rot="10800000">
            <a:off x="11650980" y="6322695"/>
            <a:ext cx="675640" cy="675640"/>
          </a:xfrm>
          <a:prstGeom prst="ellipse">
            <a:avLst/>
          </a:prstGeom>
          <a:gradFill flip="none" rotWithShape="1">
            <a:gsLst>
              <a:gs pos="0">
                <a:srgbClr val="6292D4">
                  <a:alpha val="57000"/>
                </a:srgbClr>
              </a:gs>
              <a:gs pos="27000">
                <a:srgbClr val="6292D4">
                  <a:alpha val="48000"/>
                </a:srgbClr>
              </a:gs>
              <a:gs pos="72000">
                <a:srgbClr val="B3CBF9">
                  <a:alpha val="74000"/>
                </a:srgbClr>
              </a:gs>
              <a:gs pos="100000">
                <a:srgbClr val="B5C7EA">
                  <a:alpha val="35000"/>
                </a:srgbClr>
              </a:gs>
            </a:gsLst>
            <a:lin ang="5400000" scaled="1"/>
          </a:gradFill>
          <a:ln/>
        </p:spPr>
      </p:sp>
      <p:sp>
        <p:nvSpPr>
          <p:cNvPr id="27" name="Text 22"/>
          <p:cNvSpPr/>
          <p:nvPr/>
        </p:nvSpPr>
        <p:spPr>
          <a:xfrm rot="10800000">
            <a:off x="11650980" y="6322695"/>
            <a:ext cx="675640" cy="6756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3"/>
          <p:cNvSpPr/>
          <p:nvPr/>
        </p:nvSpPr>
        <p:spPr>
          <a:xfrm>
            <a:off x="6273165" y="1622425"/>
            <a:ext cx="4406265" cy="461645"/>
          </a:xfrm>
          <a:prstGeom prst="roundRect">
            <a:avLst>
              <a:gd name="adj" fmla="val 27647"/>
            </a:avLst>
          </a:prstGeom>
          <a:gradFill flip="none" rotWithShape="1">
            <a:gsLst>
              <a:gs pos="0">
                <a:srgbClr val="6292D4">
                  <a:alpha val="64000"/>
                </a:srgbClr>
              </a:gs>
              <a:gs pos="91000">
                <a:srgbClr val="4874CB">
                  <a:alpha val="76000"/>
                </a:srgbClr>
              </a:gs>
              <a:gs pos="100000">
                <a:srgbClr val="4874CB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29" name="Text 24"/>
          <p:cNvSpPr/>
          <p:nvPr/>
        </p:nvSpPr>
        <p:spPr>
          <a:xfrm>
            <a:off x="6273165" y="1622425"/>
            <a:ext cx="4406265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Scoring Criteria</a:t>
            </a:r>
            <a:endParaRPr lang="en-US" sz="1600" dirty="0"/>
          </a:p>
        </p:txBody>
      </p:sp>
      <p:sp>
        <p:nvSpPr>
          <p:cNvPr id="30" name="Text 25"/>
          <p:cNvSpPr/>
          <p:nvPr/>
        </p:nvSpPr>
        <p:spPr>
          <a:xfrm>
            <a:off x="6273165" y="2275840"/>
            <a:ext cx="5481955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Score tasks by log volume, false-positive rate, and mean-time-to-respond. Focus on areas where AI can deliver immediate ROI, such as alert triage or phishing detection.</a:t>
            </a:r>
            <a:endParaRPr lang="en-US" sz="1600" dirty="0"/>
          </a:p>
        </p:txBody>
      </p:sp>
      <p:sp>
        <p:nvSpPr>
          <p:cNvPr id="31" name="Shape 26"/>
          <p:cNvSpPr/>
          <p:nvPr/>
        </p:nvSpPr>
        <p:spPr>
          <a:xfrm>
            <a:off x="6273165" y="3868420"/>
            <a:ext cx="4406265" cy="461645"/>
          </a:xfrm>
          <a:prstGeom prst="roundRect">
            <a:avLst>
              <a:gd name="adj" fmla="val 30674"/>
            </a:avLst>
          </a:prstGeom>
          <a:gradFill flip="none" rotWithShape="1">
            <a:gsLst>
              <a:gs pos="0">
                <a:srgbClr val="6292D4">
                  <a:alpha val="66000"/>
                </a:srgbClr>
              </a:gs>
              <a:gs pos="90000">
                <a:srgbClr val="4874CB">
                  <a:alpha val="74000"/>
                </a:srgbClr>
              </a:gs>
              <a:gs pos="100000">
                <a:srgbClr val="4874CB">
                  <a:alpha val="74000"/>
                </a:srgbClr>
              </a:gs>
            </a:gsLst>
            <a:lin ang="5400000" scaled="1"/>
          </a:gradFill>
          <a:ln/>
        </p:spPr>
      </p:sp>
      <p:sp>
        <p:nvSpPr>
          <p:cNvPr id="32" name="Text 27"/>
          <p:cNvSpPr/>
          <p:nvPr/>
        </p:nvSpPr>
        <p:spPr>
          <a:xfrm>
            <a:off x="6273165" y="3868420"/>
            <a:ext cx="4406265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and Scale</a:t>
            </a:r>
            <a:endParaRPr lang="en-US" sz="1600" dirty="0"/>
          </a:p>
        </p:txBody>
      </p:sp>
      <p:sp>
        <p:nvSpPr>
          <p:cNvPr id="33" name="Text 28"/>
          <p:cNvSpPr/>
          <p:nvPr/>
        </p:nvSpPr>
        <p:spPr>
          <a:xfrm>
            <a:off x="6273165" y="4610735"/>
            <a:ext cx="5450840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AI solutions for two sprint cycles, measure analyst hours saved, and then scale to other workflows like vulnerability prioritization and cloud posture management.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gradFill flip="none" rotWithShape="0">
          <a:gsLst>
            <a:gs pos="0">
              <a:srgbClr val="94B9FF">
                <a:alpha val="51000"/>
              </a:srgbClr>
            </a:gs>
            <a:gs pos="9000">
              <a:srgbClr val="94B9FF">
                <a:alpha val="51000"/>
              </a:srgbClr>
            </a:gs>
            <a:gs pos="37000">
              <a:srgbClr val="94B9FF">
                <a:alpha val="11000"/>
              </a:srgbClr>
            </a:gs>
            <a:gs pos="65000">
              <a:srgbClr val="94B9FF">
                <a:alpha val="13000"/>
              </a:srgbClr>
            </a:gs>
            <a:gs pos="98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1746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6200000">
            <a:off x="-2660015" y="4650105"/>
            <a:ext cx="6776085" cy="6502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0"/>
                </a:srgbClr>
              </a:gs>
              <a:gs pos="22000">
                <a:srgbClr val="6389D3">
                  <a:alpha val="0"/>
                </a:srgbClr>
              </a:gs>
              <a:gs pos="69000">
                <a:srgbClr val="6389D3">
                  <a:alpha val="31000"/>
                </a:srgbClr>
              </a:gs>
              <a:gs pos="95000">
                <a:srgbClr val="6389D3">
                  <a:alpha val="68000"/>
                </a:srgbClr>
              </a:gs>
              <a:gs pos="100000">
                <a:srgbClr val="6389D3">
                  <a:alpha val="6800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 rot="16200000">
            <a:off x="-2660015" y="4650105"/>
            <a:ext cx="6776085" cy="650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38-d2nf5ch8bjvh7rlivsj0.png"/>
          <p:cNvPicPr>
            <a:picLocks noChangeAspect="1"/>
          </p:cNvPicPr>
          <p:nvPr/>
        </p:nvPicPr>
        <p:blipFill>
          <a:blip r:embed="rId3"/>
          <a:srcRect l="11" r="11"/>
          <a:stretch/>
        </p:blipFill>
        <p:spPr>
          <a:xfrm>
            <a:off x="619125" y="2101215"/>
            <a:ext cx="4103370" cy="33293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 Bias &amp; Privacy Guard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1" descr="https://kimi-img.moonshot.cn/pub/slides/slides_tmpl/image/25-08-27-19:57:29-d2nf5a98bjvh7rlivs00.png"/>
          <p:cNvPicPr>
            <a:picLocks noChangeAspect="1"/>
          </p:cNvPicPr>
          <p:nvPr/>
        </p:nvPicPr>
        <p:blipFill>
          <a:blip r:embed="rId4">
            <a:alphaModFix amt="74000"/>
          </a:blip>
          <a:srcRect l="128" t="49493" r="-128" b="-2787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0" name="Text 6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4" name="Text 10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159375" y="1758950"/>
            <a:ext cx="0" cy="4522470"/>
          </a:xfrm>
          <a:prstGeom prst="line">
            <a:avLst/>
          </a:prstGeom>
          <a:noFill/>
          <a:ln w="25400">
            <a:gradFill flip="none" rotWithShape="1">
              <a:gsLst>
                <a:gs pos="0">
                  <a:srgbClr val="5A7DD4"/>
                </a:gs>
                <a:gs pos="47000">
                  <a:srgbClr val="5A7DD4"/>
                </a:gs>
                <a:gs pos="100000">
                  <a:srgbClr val="C8D5EF"/>
                </a:gs>
              </a:gsLst>
              <a:lin ang="5400000" scaled="1"/>
            </a:gradFill>
            <a:prstDash val="sysDot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4939030" y="1987550"/>
            <a:ext cx="438150" cy="438150"/>
          </a:xfrm>
          <a:prstGeom prst="ellipse">
            <a:avLst/>
          </a:prstGeom>
          <a:gradFill flip="none" rotWithShape="1">
            <a:gsLst>
              <a:gs pos="0">
                <a:srgbClr val="6292D4"/>
              </a:gs>
              <a:gs pos="19000">
                <a:srgbClr val="6292D4"/>
              </a:gs>
              <a:gs pos="100000">
                <a:srgbClr val="87A9FF"/>
              </a:gs>
            </a:gsLst>
            <a:lin ang="5400000" scaled="1"/>
          </a:gradFill>
          <a:ln/>
          <a:effectLst>
            <a:outerShdw blurRad="50800" dist="25400" dir="2700000" algn="bl" rotWithShape="0">
              <a:srgbClr val="002B9B">
                <a:alpha val="40000"/>
              </a:srgbClr>
            </a:outerShdw>
          </a:effectLst>
        </p:spPr>
      </p:sp>
      <p:sp>
        <p:nvSpPr>
          <p:cNvPr id="17" name="Text 13"/>
          <p:cNvSpPr/>
          <p:nvPr/>
        </p:nvSpPr>
        <p:spPr>
          <a:xfrm>
            <a:off x="4939030" y="1987550"/>
            <a:ext cx="438150" cy="438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503719" y="1563827"/>
            <a:ext cx="5899611" cy="368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in Models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5504989" y="1932182"/>
            <a:ext cx="6212657" cy="759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 models may inherit bias from skewed training data, misclassifying rare attack signatures or minority user behavior. Regular audits and human oversight are essential to maintain fairness.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4939030" y="3558540"/>
            <a:ext cx="438150" cy="438150"/>
          </a:xfrm>
          <a:prstGeom prst="ellipse">
            <a:avLst/>
          </a:prstGeom>
          <a:gradFill flip="none" rotWithShape="1">
            <a:gsLst>
              <a:gs pos="0">
                <a:srgbClr val="6292D4"/>
              </a:gs>
              <a:gs pos="19000">
                <a:srgbClr val="6292D4"/>
              </a:gs>
              <a:gs pos="100000">
                <a:srgbClr val="87A9FF"/>
              </a:gs>
            </a:gsLst>
            <a:lin ang="5400000" scaled="1"/>
          </a:gradFill>
          <a:ln/>
          <a:effectLst>
            <a:outerShdw blurRad="50800" dist="25400" dir="2700000" algn="bl" rotWithShape="0">
              <a:srgbClr val="002B9B">
                <a:alpha val="40000"/>
              </a:srgbClr>
            </a:outerShdw>
          </a:effectLst>
        </p:spPr>
      </p:sp>
      <p:sp>
        <p:nvSpPr>
          <p:cNvPr id="21" name="Text 17"/>
          <p:cNvSpPr/>
          <p:nvPr/>
        </p:nvSpPr>
        <p:spPr>
          <a:xfrm>
            <a:off x="4939030" y="3558540"/>
            <a:ext cx="438150" cy="438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5503719" y="3210560"/>
            <a:ext cx="589961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 Protection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5504989" y="3578860"/>
            <a:ext cx="6212657" cy="759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Enforce data anonymization and comply with regulations like GDPR to protect user privacy. Ensure that AI solutions do not compromise sensitive information.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4939030" y="5129530"/>
            <a:ext cx="438150" cy="438150"/>
          </a:xfrm>
          <a:prstGeom prst="ellipse">
            <a:avLst/>
          </a:prstGeom>
          <a:gradFill flip="none" rotWithShape="1">
            <a:gsLst>
              <a:gs pos="0">
                <a:srgbClr val="6292D4"/>
              </a:gs>
              <a:gs pos="19000">
                <a:srgbClr val="6292D4"/>
              </a:gs>
              <a:gs pos="100000">
                <a:srgbClr val="87A9FF"/>
              </a:gs>
            </a:gsLst>
            <a:lin ang="5400000" scaled="1"/>
          </a:gradFill>
          <a:ln/>
          <a:effectLst>
            <a:outerShdw blurRad="50800" dist="25400" dir="2700000" algn="bl" rotWithShape="0">
              <a:srgbClr val="002B9B">
                <a:alpha val="40000"/>
              </a:srgbClr>
            </a:outerShdw>
          </a:effectLst>
        </p:spPr>
      </p:sp>
      <p:sp>
        <p:nvSpPr>
          <p:cNvPr id="25" name="Text 21"/>
          <p:cNvSpPr/>
          <p:nvPr/>
        </p:nvSpPr>
        <p:spPr>
          <a:xfrm>
            <a:off x="4939030" y="5129530"/>
            <a:ext cx="438150" cy="438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5503719" y="4807585"/>
            <a:ext cx="589961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Accountability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5504989" y="5175885"/>
            <a:ext cx="6280600" cy="759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 red-team reviews of AI decisions maintain accountability and ensure that AI enhances rather than replaces human judgment in critical security decisions.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gradFill flip="none" rotWithShape="0">
          <a:gsLst>
            <a:gs pos="0">
              <a:srgbClr val="94B9FF">
                <a:alpha val="32000"/>
              </a:srgbClr>
            </a:gs>
            <a:gs pos="56000">
              <a:srgbClr val="94B9FF">
                <a:alpha val="0"/>
              </a:srgbClr>
            </a:gs>
            <a:gs pos="81000">
              <a:srgbClr val="94B9FF">
                <a:alpha val="16000"/>
              </a:srgbClr>
            </a:gs>
            <a:gs pos="100000">
              <a:srgbClr val="94B9FF">
                <a:alpha val="22000"/>
              </a:srgbClr>
            </a:gs>
          </a:gsLst>
          <a:lin ang="918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0-d2nf5ah8bjvh7rlivs0g.jpeg"/>
          <p:cNvPicPr>
            <a:picLocks noChangeAspect="1"/>
          </p:cNvPicPr>
          <p:nvPr/>
        </p:nvPicPr>
        <p:blipFill>
          <a:blip r:embed="rId3"/>
          <a:srcRect t="5241" b="14781"/>
          <a:stretch/>
        </p:blipFill>
        <p:spPr>
          <a:xfrm flipH="1">
            <a:off x="0" y="-10160"/>
            <a:ext cx="6336665" cy="68687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884885" y="758515"/>
            <a:ext cx="970004" cy="897309"/>
          </a:xfrm>
          <a:custGeom>
            <a:avLst/>
            <a:gdLst/>
            <a:ahLst/>
            <a:cxnLst/>
            <a:rect l="l" t="t" r="r" b="b"/>
            <a:pathLst>
              <a:path w="970004" h="897309">
                <a:moveTo>
                  <a:pt x="307887" y="0"/>
                </a:moveTo>
                <a:lnTo>
                  <a:pt x="390414" y="130818"/>
                </a:lnTo>
                <a:cubicBezTo>
                  <a:pt x="321853" y="159395"/>
                  <a:pt x="271703" y="201942"/>
                  <a:pt x="239327" y="259096"/>
                </a:cubicBezTo>
                <a:cubicBezTo>
                  <a:pt x="206951" y="315614"/>
                  <a:pt x="188541" y="398169"/>
                  <a:pt x="184732" y="506760"/>
                </a:cubicBezTo>
                <a:lnTo>
                  <a:pt x="360577" y="506760"/>
                </a:lnTo>
                <a:lnTo>
                  <a:pt x="360577" y="897309"/>
                </a:lnTo>
                <a:lnTo>
                  <a:pt x="0" y="897309"/>
                </a:lnTo>
                <a:lnTo>
                  <a:pt x="0" y="588680"/>
                </a:lnTo>
                <a:cubicBezTo>
                  <a:pt x="0" y="421665"/>
                  <a:pt x="19679" y="301008"/>
                  <a:pt x="59673" y="226074"/>
                </a:cubicBezTo>
                <a:cubicBezTo>
                  <a:pt x="112363" y="126373"/>
                  <a:pt x="194890" y="50803"/>
                  <a:pt x="307887" y="0"/>
                </a:cubicBezTo>
                <a:close/>
                <a:moveTo>
                  <a:pt x="887477" y="0"/>
                </a:moveTo>
                <a:lnTo>
                  <a:pt x="970004" y="130818"/>
                </a:lnTo>
                <a:cubicBezTo>
                  <a:pt x="901444" y="159395"/>
                  <a:pt x="850658" y="201942"/>
                  <a:pt x="818917" y="259096"/>
                </a:cubicBezTo>
                <a:cubicBezTo>
                  <a:pt x="786541" y="315614"/>
                  <a:pt x="768131" y="398169"/>
                  <a:pt x="764323" y="506760"/>
                </a:cubicBezTo>
                <a:lnTo>
                  <a:pt x="940167" y="506760"/>
                </a:lnTo>
                <a:lnTo>
                  <a:pt x="940167" y="897309"/>
                </a:lnTo>
                <a:lnTo>
                  <a:pt x="578955" y="897309"/>
                </a:lnTo>
                <a:lnTo>
                  <a:pt x="578955" y="588680"/>
                </a:lnTo>
                <a:cubicBezTo>
                  <a:pt x="578955" y="421665"/>
                  <a:pt x="599269" y="301008"/>
                  <a:pt x="638628" y="226074"/>
                </a:cubicBezTo>
                <a:cubicBezTo>
                  <a:pt x="691318" y="126373"/>
                  <a:pt x="774480" y="50803"/>
                  <a:pt x="887477" y="0"/>
                </a:cubicBezTo>
                <a:close/>
              </a:path>
            </a:pathLst>
          </a:custGeom>
          <a:solidFill>
            <a:srgbClr val="B5C7EA"/>
          </a:solidFill>
          <a:ln/>
        </p:spPr>
      </p:sp>
      <p:sp>
        <p:nvSpPr>
          <p:cNvPr id="4" name="Text 1"/>
          <p:cNvSpPr/>
          <p:nvPr/>
        </p:nvSpPr>
        <p:spPr>
          <a:xfrm>
            <a:off x="9884885" y="758515"/>
            <a:ext cx="970004" cy="89730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541200" y="1476650"/>
            <a:ext cx="4803740" cy="17676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41200" y="1476650"/>
            <a:ext cx="4803740" cy="1767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just">
              <a:lnSpc>
                <a:spcPct val="100000"/>
              </a:lnSpc>
            </a:pPr>
            <a:r>
              <a:rPr lang="en-US" sz="4400" dirty="0">
                <a:solidFill>
                  <a:srgbClr val="3869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Upskill Analysts for AI Pairing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0" y="0"/>
            <a:ext cx="6336665" cy="6858000"/>
          </a:xfrm>
          <a:prstGeom prst="rect">
            <a:avLst/>
          </a:prstGeom>
          <a:gradFill flip="none" rotWithShape="1">
            <a:gsLst>
              <a:gs pos="0">
                <a:srgbClr val="A8A8A8">
                  <a:alpha val="33000"/>
                </a:srgbClr>
              </a:gs>
              <a:gs pos="20000">
                <a:srgbClr val="A8A8A8">
                  <a:alpha val="33000"/>
                </a:srgbClr>
              </a:gs>
              <a:gs pos="60000">
                <a:srgbClr val="BFBFBF">
                  <a:alpha val="7000"/>
                </a:srgbClr>
              </a:gs>
              <a:gs pos="100000">
                <a:srgbClr val="D9D9D9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0" y="0"/>
            <a:ext cx="633666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64260" y="5587365"/>
            <a:ext cx="687705" cy="69723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64260" y="5587365"/>
            <a:ext cx="687705" cy="697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84910" y="3499168"/>
            <a:ext cx="10130790" cy="2667635"/>
          </a:xfrm>
          <a:prstGeom prst="rect">
            <a:avLst/>
          </a:prstGeom>
          <a:gradFill flip="none" rotWithShape="1">
            <a:gsLst>
              <a:gs pos="0">
                <a:srgbClr val="678DD3"/>
              </a:gs>
              <a:gs pos="2000">
                <a:srgbClr val="678DD3"/>
              </a:gs>
              <a:gs pos="60000">
                <a:srgbClr val="7A9EDA"/>
              </a:gs>
              <a:gs pos="100000">
                <a:srgbClr val="678DD3">
                  <a:alpha val="8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12" name="Text 9"/>
          <p:cNvSpPr/>
          <p:nvPr/>
        </p:nvSpPr>
        <p:spPr>
          <a:xfrm>
            <a:off x="1184910" y="3499168"/>
            <a:ext cx="10130790" cy="2667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8-27-19:57:29-d2nf5a98bjvh7rlivr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4530" y="5690870"/>
            <a:ext cx="881380" cy="913765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11485880" y="45529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61000"/>
                </a:srgbClr>
              </a:gs>
              <a:gs pos="20000">
                <a:srgbClr val="4874CB">
                  <a:alpha val="61000"/>
                </a:srgbClr>
              </a:gs>
              <a:gs pos="43000">
                <a:srgbClr val="4874CB">
                  <a:alpha val="66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5" name="Text 11"/>
          <p:cNvSpPr/>
          <p:nvPr/>
        </p:nvSpPr>
        <p:spPr>
          <a:xfrm>
            <a:off x="11485880" y="45529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816080" y="45529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>
                    <a:alpha val="91000"/>
                  </a:srgbClr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1816080" y="45529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1650980" y="45529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66000"/>
                </a:srgbClr>
              </a:gs>
              <a:gs pos="20000">
                <a:srgbClr val="4874CB">
                  <a:alpha val="66000"/>
                </a:srgbClr>
              </a:gs>
              <a:gs pos="43000">
                <a:srgbClr val="4874CB">
                  <a:alpha val="59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9" name="Text 15"/>
          <p:cNvSpPr/>
          <p:nvPr/>
        </p:nvSpPr>
        <p:spPr>
          <a:xfrm>
            <a:off x="11650980" y="45529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1645920" y="3806508"/>
            <a:ext cx="9210675" cy="4984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and Development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1645920" y="4446905"/>
            <a:ext cx="9274175" cy="141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prompt-engineering workshops, MITRE ATT&amp;CK mapping drills, and sandbox labs to upskill analysts. Track improvements in detection accuracy and escalation quality to measure the impact of AI integration.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0">
          <a:gsLst>
            <a:gs pos="0">
              <a:srgbClr val="94B9FF">
                <a:alpha val="62000"/>
              </a:srgbClr>
            </a:gs>
            <a:gs pos="7000">
              <a:srgbClr val="94B9FF">
                <a:alpha val="62000"/>
              </a:srgbClr>
            </a:gs>
            <a:gs pos="46000">
              <a:srgbClr val="94B9FF">
                <a:alpha val="22000"/>
              </a:srgbClr>
            </a:gs>
            <a:gs pos="71000">
              <a:srgbClr val="94B9FF">
                <a:alpha val="24000"/>
              </a:srgbClr>
            </a:gs>
            <a:gs pos="100000">
              <a:srgbClr val="94B9FF">
                <a:alpha val="32000"/>
              </a:srgbClr>
            </a:gs>
          </a:gsLst>
          <a:lin ang="966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635"/>
            <a:ext cx="4935220" cy="6859270"/>
          </a:xfrm>
          <a:prstGeom prst="rect">
            <a:avLst/>
          </a:prstGeom>
          <a:solidFill>
            <a:srgbClr val="4874CB">
              <a:alpha val="54902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0" y="-635"/>
            <a:ext cx="4935220" cy="6859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29-d2nf5a98bjvh7rlivrug.jpeg"/>
          <p:cNvPicPr>
            <a:picLocks noChangeAspect="1"/>
          </p:cNvPicPr>
          <p:nvPr/>
        </p:nvPicPr>
        <p:blipFill>
          <a:blip r:embed="rId3">
            <a:alphaModFix amt="18000"/>
          </a:blip>
          <a:srcRect l="16632" t="5648" b="7481"/>
          <a:stretch/>
        </p:blipFill>
        <p:spPr>
          <a:xfrm>
            <a:off x="0" y="635"/>
            <a:ext cx="4935220" cy="685736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19:57:29-d2nf5a98bjvh7rlivs00.png"/>
          <p:cNvPicPr>
            <a:picLocks noChangeAspect="1"/>
          </p:cNvPicPr>
          <p:nvPr/>
        </p:nvPicPr>
        <p:blipFill>
          <a:blip r:embed="rId4"/>
          <a:srcRect t="35883"/>
          <a:stretch/>
        </p:blipFill>
        <p:spPr>
          <a:xfrm rot="5400000">
            <a:off x="-96520" y="2555240"/>
            <a:ext cx="7380605" cy="266192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085840" y="3004185"/>
            <a:ext cx="455993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6085840" y="3004185"/>
            <a:ext cx="455993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190615" y="309308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9" name="Text 5"/>
          <p:cNvSpPr/>
          <p:nvPr/>
        </p:nvSpPr>
        <p:spPr>
          <a:xfrm>
            <a:off x="6190615" y="30930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210300" y="313118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266180" y="4214495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085840" y="4156710"/>
            <a:ext cx="455993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6085840" y="4156710"/>
            <a:ext cx="455993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190615" y="4245610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15" name="Text 11"/>
          <p:cNvSpPr/>
          <p:nvPr/>
        </p:nvSpPr>
        <p:spPr>
          <a:xfrm>
            <a:off x="6190615" y="4245610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189345" y="42767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6085840" y="5292090"/>
            <a:ext cx="455930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6085840" y="5292090"/>
            <a:ext cx="455930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6190615" y="5380990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20" name="Text 16"/>
          <p:cNvSpPr/>
          <p:nvPr/>
        </p:nvSpPr>
        <p:spPr>
          <a:xfrm>
            <a:off x="6190615" y="5380990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189345" y="541210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894715" y="1054735"/>
            <a:ext cx="1075134" cy="5118100"/>
          </a:xfrm>
          <a:prstGeom prst="rect">
            <a:avLst/>
          </a:prstGeom>
          <a:noFill/>
          <a:ln/>
        </p:spPr>
        <p:txBody>
          <a:bodyPr vert="eaVert"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6294755" y="2252345"/>
            <a:ext cx="508000" cy="76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950A8">
                  <a:alpha val="69000"/>
                </a:srgbClr>
              </a:gs>
              <a:gs pos="46000">
                <a:srgbClr val="073976">
                  <a:alpha val="81000"/>
                </a:srgbClr>
              </a:gs>
              <a:gs pos="100000">
                <a:srgbClr val="073976"/>
              </a:gs>
            </a:gsLst>
            <a:lin ang="0" scaled="1"/>
          </a:gradFill>
          <a:ln/>
        </p:spPr>
      </p:sp>
      <p:sp>
        <p:nvSpPr>
          <p:cNvPr id="24" name="Text 20"/>
          <p:cNvSpPr/>
          <p:nvPr/>
        </p:nvSpPr>
        <p:spPr>
          <a:xfrm>
            <a:off x="6294755" y="2252345"/>
            <a:ext cx="508000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544830" y="3394710"/>
            <a:ext cx="87478" cy="88407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2"/>
          <p:cNvSpPr/>
          <p:nvPr/>
        </p:nvSpPr>
        <p:spPr>
          <a:xfrm>
            <a:off x="544830" y="3394710"/>
            <a:ext cx="87478" cy="8840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44830" y="3744453"/>
            <a:ext cx="87478" cy="88407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4"/>
          <p:cNvSpPr/>
          <p:nvPr/>
        </p:nvSpPr>
        <p:spPr>
          <a:xfrm>
            <a:off x="544830" y="3744453"/>
            <a:ext cx="87478" cy="8840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544830" y="3569581"/>
            <a:ext cx="87478" cy="8840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544830" y="3569581"/>
            <a:ext cx="87478" cy="8840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 rot="18060000">
            <a:off x="11245850" y="454660"/>
            <a:ext cx="219710" cy="21971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61000"/>
                </a:srgbClr>
              </a:gs>
              <a:gs pos="24000">
                <a:srgbClr val="B3CBF9">
                  <a:alpha val="81000"/>
                </a:srgbClr>
              </a:gs>
              <a:gs pos="68000">
                <a:srgbClr val="94B9FF">
                  <a:alpha val="80000"/>
                </a:srgbClr>
              </a:gs>
              <a:gs pos="85000">
                <a:srgbClr val="94B9FF">
                  <a:alpha val="94000"/>
                </a:srgbClr>
              </a:gs>
              <a:gs pos="100000">
                <a:srgbClr val="94B9FF">
                  <a:alpha val="94000"/>
                </a:srgbClr>
              </a:gs>
            </a:gsLst>
            <a:lin ang="5400000" scaled="1"/>
          </a:gradFill>
          <a:ln/>
        </p:spPr>
      </p:sp>
      <p:sp>
        <p:nvSpPr>
          <p:cNvPr id="32" name="Text 28"/>
          <p:cNvSpPr/>
          <p:nvPr/>
        </p:nvSpPr>
        <p:spPr>
          <a:xfrm rot="18060000">
            <a:off x="11245850" y="454660"/>
            <a:ext cx="219710" cy="2197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6189345" y="1349395"/>
            <a:ext cx="2697480" cy="5439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6659880" y="314388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 Labs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6659880" y="4296410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 &amp; Ethics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6659880" y="5417820"/>
            <a:ext cx="3766185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Future-Ready SOC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09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Future-Ready SOC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09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gradFill flip="none" rotWithShape="0">
          <a:gsLst>
            <a:gs pos="0">
              <a:srgbClr val="94B9FF">
                <a:alpha val="53000"/>
              </a:srgbClr>
            </a:gs>
            <a:gs pos="9000">
              <a:srgbClr val="94B9FF">
                <a:alpha val="53000"/>
              </a:srgbClr>
            </a:gs>
            <a:gs pos="40000">
              <a:srgbClr val="94B9FF">
                <a:alpha val="37000"/>
              </a:srgbClr>
            </a:gs>
            <a:gs pos="62000">
              <a:srgbClr val="94B9FF">
                <a:alpha val="10000"/>
              </a:srgbClr>
            </a:gs>
            <a:gs pos="98000">
              <a:srgbClr val="94B9FF">
                <a:alpha val="50000"/>
              </a:srgbClr>
            </a:gs>
            <a:gs pos="100000">
              <a:srgbClr val="94B9FF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Emerging AI Security Frontiers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2940000">
            <a:off x="-831215" y="4763770"/>
            <a:ext cx="2465070" cy="2465070"/>
          </a:xfrm>
          <a:prstGeom prst="ellipse">
            <a:avLst/>
          </a:prstGeom>
          <a:gradFill flip="none" rotWithShape="1">
            <a:gsLst>
              <a:gs pos="0">
                <a:srgbClr val="6292D4">
                  <a:alpha val="57000"/>
                </a:srgbClr>
              </a:gs>
              <a:gs pos="47000">
                <a:srgbClr val="6292D4">
                  <a:alpha val="28000"/>
                </a:srgbClr>
              </a:gs>
              <a:gs pos="77000">
                <a:srgbClr val="B3CBF9">
                  <a:alpha val="39000"/>
                </a:srgbClr>
              </a:gs>
              <a:gs pos="100000">
                <a:srgbClr val="D1DCF2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 rot="2940000">
            <a:off x="-831215" y="4763770"/>
            <a:ext cx="2465070" cy="24650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0" descr="https://kimi-img.moonshot.cn/pub/slides/slides_tmpl/image/25-08-27-19:57:29-d2nf5a98bjvh7rlivs00.png"/>
          <p:cNvPicPr>
            <a:picLocks noChangeAspect="1"/>
          </p:cNvPicPr>
          <p:nvPr/>
        </p:nvPicPr>
        <p:blipFill>
          <a:blip r:embed="rId3">
            <a:alphaModFix amt="74000"/>
          </a:blip>
          <a:srcRect t="41588"/>
          <a:stretch/>
        </p:blipFill>
        <p:spPr>
          <a:xfrm>
            <a:off x="5211445" y="0"/>
            <a:ext cx="7380605" cy="2425065"/>
          </a:xfrm>
          <a:prstGeom prst="rect">
            <a:avLst/>
          </a:prstGeom>
        </p:spPr>
      </p:pic>
      <p:pic>
        <p:nvPicPr>
          <p:cNvPr id="14" name="Image 1" descr="https://kimi-img.moonshot.cn/pub/slides/slides_tmpl/image/25-08-27-19:57:33-d2nf5b98bjvh7rlivs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897" y="2199005"/>
            <a:ext cx="6235700" cy="4343400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592455" y="3766185"/>
            <a:ext cx="6370320" cy="2132965"/>
          </a:xfrm>
          <a:prstGeom prst="roundRect">
            <a:avLst>
              <a:gd name="adj" fmla="val 14279"/>
            </a:avLst>
          </a:prstGeom>
          <a:gradFill flip="none" rotWithShape="1">
            <a:gsLst>
              <a:gs pos="0">
                <a:srgbClr val="F6F8FD"/>
              </a:gs>
              <a:gs pos="100000">
                <a:srgbClr val="DAE3F5"/>
              </a:gs>
            </a:gsLst>
            <a:lin ang="5400000" scaled="1"/>
          </a:gradFill>
          <a:ln/>
          <a:effectLst>
            <a:outerShdw blurRad="152400" dist="26941" dir="2700000" algn="bl" rotWithShape="0">
              <a:srgbClr val="000000">
                <a:alpha val="32941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592455" y="3766185"/>
            <a:ext cx="6370320" cy="2132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592455" y="1508125"/>
            <a:ext cx="6370320" cy="2071370"/>
          </a:xfrm>
          <a:prstGeom prst="roundRect">
            <a:avLst>
              <a:gd name="adj" fmla="val 14279"/>
            </a:avLst>
          </a:prstGeom>
          <a:gradFill flip="none" rotWithShape="1">
            <a:gsLst>
              <a:gs pos="0">
                <a:srgbClr val="F6F8FD"/>
              </a:gs>
              <a:gs pos="100000">
                <a:srgbClr val="DAE3F5"/>
              </a:gs>
            </a:gsLst>
            <a:lin ang="5400000" scaled="1"/>
          </a:gradFill>
          <a:ln/>
          <a:effectLst>
            <a:outerShdw blurRad="152400" dist="26941" dir="2700000" algn="bl" rotWithShape="0">
              <a:srgbClr val="000000">
                <a:alpha val="32941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592455" y="1508125"/>
            <a:ext cx="6370320" cy="2071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759460" y="1566337"/>
            <a:ext cx="4964861" cy="47889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759460" y="1566337"/>
            <a:ext cx="4964861" cy="478893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78DD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Federated Learning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03275" y="2079625"/>
            <a:ext cx="5988050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Federated learning enables threat intelligence sharing across industries without exchanging raw data, enhancing collective defense and improving overall security posture.</a:t>
            </a: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-203411" y="3883452"/>
            <a:ext cx="4964861" cy="47889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-203411" y="3883452"/>
            <a:ext cx="4964861" cy="478893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678DD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Quantum-Safe Algorithms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772795" y="4362450"/>
            <a:ext cx="5987415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deception grids and quantum-safe algorithms will reshape SOC operations in the future. Proactive investment in these technologies is essential for staying ahead of emerging threats.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gradFill flip="none" rotWithShape="0">
          <a:gsLst>
            <a:gs pos="0">
              <a:srgbClr val="94B9FF">
                <a:alpha val="54000"/>
              </a:srgbClr>
            </a:gs>
            <a:gs pos="12000">
              <a:srgbClr val="94B9FF">
                <a:alpha val="54000"/>
              </a:srgbClr>
            </a:gs>
            <a:gs pos="40000">
              <a:srgbClr val="94B9FF">
                <a:alpha val="35000"/>
              </a:srgbClr>
            </a:gs>
            <a:gs pos="68000">
              <a:srgbClr val="94B9FF">
                <a:alpha val="24000"/>
              </a:srgbClr>
            </a:gs>
            <a:gs pos="98000">
              <a:srgbClr val="94B9FF">
                <a:alpha val="40000"/>
              </a:srgbClr>
            </a:gs>
            <a:gs pos="100000">
              <a:srgbClr val="94B9FF">
                <a:alpha val="40000"/>
              </a:srgbClr>
            </a:gs>
          </a:gsLst>
          <a:lin ang="17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3555" y="3703320"/>
            <a:ext cx="3856355" cy="2587625"/>
          </a:xfrm>
          <a:prstGeom prst="roundRect">
            <a:avLst>
              <a:gd name="adj" fmla="val 7137"/>
            </a:avLst>
          </a:prstGeom>
          <a:solidFill>
            <a:srgbClr val="FFFFFF"/>
          </a:solidFill>
          <a:ln/>
          <a:effectLst>
            <a:outerShdw blurRad="152400" dist="26941" dir="2700000" algn="bl" rotWithShape="0">
              <a:srgbClr val="000000">
                <a:alpha val="1098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503555" y="3703320"/>
            <a:ext cx="3856355" cy="2587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28615" y="667385"/>
            <a:ext cx="634365" cy="6343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AE3F5"/>
              </a:gs>
              <a:gs pos="2000">
                <a:srgbClr val="DAE3F5"/>
              </a:gs>
              <a:gs pos="8000">
                <a:srgbClr val="91ACE0"/>
              </a:gs>
              <a:gs pos="55000">
                <a:srgbClr val="4874CB">
                  <a:alpha val="68000"/>
                </a:srgbClr>
              </a:gs>
              <a:gs pos="100000">
                <a:srgbClr val="345FB6">
                  <a:alpha val="2900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5" name="Text 3"/>
          <p:cNvSpPr/>
          <p:nvPr/>
        </p:nvSpPr>
        <p:spPr>
          <a:xfrm>
            <a:off x="5428615" y="667385"/>
            <a:ext cx="634365" cy="634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 &amp; Call to Action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19:57:37-d2nf5c98bjvh7rlivsdg.png"/>
          <p:cNvPicPr>
            <a:picLocks noChangeAspect="1"/>
          </p:cNvPicPr>
          <p:nvPr/>
        </p:nvPicPr>
        <p:blipFill>
          <a:blip r:embed="rId3">
            <a:alphaModFix amt="87000"/>
          </a:blip>
          <a:srcRect t="6012" b="6012"/>
          <a:stretch/>
        </p:blipFill>
        <p:spPr>
          <a:xfrm>
            <a:off x="5850255" y="1395730"/>
            <a:ext cx="5867400" cy="2212340"/>
          </a:xfrm>
          <a:prstGeom prst="rect">
            <a:avLst/>
          </a:prstGeom>
        </p:spPr>
      </p:pic>
      <p:pic>
        <p:nvPicPr>
          <p:cNvPr id="16" name="Image 1" descr="https://kimi-img.moonshot.cn/pub/slides/slides_tmpl/image/25-08-27-19:57:38-d2nf5ch8bjvh7rlivsgg.png"/>
          <p:cNvPicPr>
            <a:picLocks noChangeAspect="1"/>
          </p:cNvPicPr>
          <p:nvPr/>
        </p:nvPicPr>
        <p:blipFill>
          <a:blip r:embed="rId4">
            <a:alphaModFix amt="95000"/>
          </a:blip>
          <a:srcRect t="4674" b="4674"/>
          <a:stretch/>
        </p:blipFill>
        <p:spPr>
          <a:xfrm>
            <a:off x="4523740" y="3880485"/>
            <a:ext cx="4408805" cy="2233930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 rot="10800000">
            <a:off x="4581525" y="3308985"/>
            <a:ext cx="6776085" cy="6502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0"/>
                </a:srgbClr>
              </a:gs>
              <a:gs pos="22000">
                <a:srgbClr val="6389D3">
                  <a:alpha val="0"/>
                </a:srgbClr>
              </a:gs>
              <a:gs pos="69000">
                <a:srgbClr val="6389D3">
                  <a:alpha val="31000"/>
                </a:srgbClr>
              </a:gs>
              <a:gs pos="95000">
                <a:srgbClr val="6389D3">
                  <a:alpha val="68000"/>
                </a:srgbClr>
              </a:gs>
              <a:gs pos="100000">
                <a:srgbClr val="6389D3">
                  <a:alpha val="68000"/>
                </a:srgbClr>
              </a:gs>
            </a:gsLst>
            <a:lin ang="0" scaled="1"/>
          </a:gradFill>
          <a:ln/>
        </p:spPr>
      </p:sp>
      <p:sp>
        <p:nvSpPr>
          <p:cNvPr id="18" name="Text 14"/>
          <p:cNvSpPr/>
          <p:nvPr/>
        </p:nvSpPr>
        <p:spPr>
          <a:xfrm rot="10800000">
            <a:off x="4581525" y="3308985"/>
            <a:ext cx="6776085" cy="650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502920" y="1534795"/>
            <a:ext cx="6639560" cy="1939290"/>
          </a:xfrm>
          <a:prstGeom prst="roundRect">
            <a:avLst>
              <a:gd name="adj" fmla="val 7137"/>
            </a:avLst>
          </a:prstGeom>
          <a:solidFill>
            <a:srgbClr val="FFFFFF"/>
          </a:solidFill>
          <a:ln/>
          <a:effectLst>
            <a:outerShdw blurRad="152400" dist="26941" dir="2700000" algn="bl" rotWithShape="0">
              <a:srgbClr val="000000">
                <a:alpha val="10980"/>
              </a:srgbClr>
            </a:outerShdw>
          </a:effectLst>
        </p:spPr>
      </p:sp>
      <p:sp>
        <p:nvSpPr>
          <p:cNvPr id="20" name="Text 16"/>
          <p:cNvSpPr/>
          <p:nvPr/>
        </p:nvSpPr>
        <p:spPr>
          <a:xfrm>
            <a:off x="502920" y="1534795"/>
            <a:ext cx="6639560" cy="1939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7339330" y="3754755"/>
            <a:ext cx="4377690" cy="2568575"/>
          </a:xfrm>
          <a:prstGeom prst="roundRect">
            <a:avLst>
              <a:gd name="adj" fmla="val 7137"/>
            </a:avLst>
          </a:prstGeom>
          <a:solidFill>
            <a:srgbClr val="FFFFFF"/>
          </a:solidFill>
          <a:ln/>
          <a:effectLst>
            <a:outerShdw blurRad="152400" dist="26941" dir="2700000" algn="bl" rotWithShape="0">
              <a:srgbClr val="000000">
                <a:alpha val="10980"/>
              </a:srgbClr>
            </a:outerShdw>
          </a:effectLst>
        </p:spPr>
      </p:sp>
      <p:sp>
        <p:nvSpPr>
          <p:cNvPr id="22" name="Text 18"/>
          <p:cNvSpPr/>
          <p:nvPr/>
        </p:nvSpPr>
        <p:spPr>
          <a:xfrm>
            <a:off x="7339330" y="3754755"/>
            <a:ext cx="4377690" cy="2568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2" descr="https://kimi-img.moonshot.cn/pub/slides/slides_tmpl/image/25-08-27-19:57:29-d2nf5a98bjvh7rlivs00.png"/>
          <p:cNvPicPr>
            <a:picLocks noChangeAspect="1"/>
          </p:cNvPicPr>
          <p:nvPr/>
        </p:nvPicPr>
        <p:blipFill>
          <a:blip r:embed="rId5">
            <a:alphaModFix amt="74000"/>
          </a:blip>
          <a:srcRect l="128" t="49493" r="-128" b="-2787"/>
          <a:stretch/>
        </p:blipFill>
        <p:spPr>
          <a:xfrm>
            <a:off x="5023485" y="294005"/>
            <a:ext cx="6927215" cy="2076450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628189" y="1663533"/>
            <a:ext cx="5899611" cy="368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 AI Pilots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628015" y="1986280"/>
            <a:ext cx="65144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Pick one pain-point process this month, deploy an AI pilot, and measure improvements in mean-time-to-detect (MTTD) and mean-time-to-respond (MTTR).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577215" y="3895090"/>
            <a:ext cx="3708400" cy="538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Results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609600" y="4314825"/>
            <a:ext cx="366776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pilot results with stakeholders to build support for scaling AI solutions across other workflows and processes.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7425690" y="3855720"/>
            <a:ext cx="3708400" cy="538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Experimentation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7483475" y="4326255"/>
            <a:ext cx="412115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 to continuous experimentation and stay informed about emerging AI capabilities. This proactive approach ensures your SOC evolves to meet future security challenges.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gradFill flip="none" rotWithShape="0">
          <a:gsLst>
            <a:gs pos="0">
              <a:srgbClr val="94B9FF"/>
            </a:gs>
            <a:gs pos="9000">
              <a:srgbClr val="94B9FF"/>
            </a:gs>
            <a:gs pos="34000">
              <a:srgbClr val="94B9FF">
                <a:alpha val="46000"/>
              </a:srgbClr>
            </a:gs>
            <a:gs pos="62000">
              <a:srgbClr val="94B9FF">
                <a:alpha val="0"/>
              </a:srgbClr>
            </a:gs>
            <a:gs pos="72000">
              <a:srgbClr val="94B9FF">
                <a:alpha val="0"/>
              </a:srgbClr>
            </a:gs>
            <a:gs pos="89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7405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962949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1098492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234036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36958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505123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640667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1776211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1911754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2047298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2182841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2318385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5" name="Shape 13"/>
          <p:cNvSpPr/>
          <p:nvPr/>
        </p:nvSpPr>
        <p:spPr>
          <a:xfrm>
            <a:off x="828193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6" name="Shape 14"/>
          <p:cNvSpPr/>
          <p:nvPr/>
        </p:nvSpPr>
        <p:spPr>
          <a:xfrm>
            <a:off x="557106" y="2098040"/>
            <a:ext cx="0" cy="1844892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7" name="Shape 15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8" name="Shape 16"/>
          <p:cNvSpPr/>
          <p:nvPr/>
        </p:nvSpPr>
        <p:spPr>
          <a:xfrm rot="13080000">
            <a:off x="10614025" y="-642620"/>
            <a:ext cx="2079625" cy="207962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5000">
                <a:srgbClr val="B3CBF9">
                  <a:alpha val="46000"/>
                </a:srgbClr>
              </a:gs>
              <a:gs pos="66000">
                <a:srgbClr val="94B9FF">
                  <a:alpha val="77000"/>
                </a:srgbClr>
              </a:gs>
              <a:gs pos="100000">
                <a:srgbClr val="94B9FF">
                  <a:alpha val="94000"/>
                </a:srgbClr>
              </a:gs>
            </a:gsLst>
            <a:lin ang="5400000" scaled="1"/>
          </a:gradFill>
          <a:ln/>
        </p:spPr>
      </p:sp>
      <p:sp>
        <p:nvSpPr>
          <p:cNvPr id="19" name="Text 17"/>
          <p:cNvSpPr/>
          <p:nvPr/>
        </p:nvSpPr>
        <p:spPr>
          <a:xfrm rot="13080000">
            <a:off x="10614025" y="-642620"/>
            <a:ext cx="2079625" cy="2079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939925" y="2018030"/>
            <a:ext cx="9644380" cy="1913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ＴＨＡＮＫＳ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</p:sp>
      <p:pic>
        <p:nvPicPr>
          <p:cNvPr id="22" name="Image 0" descr="https://kimi-img.moonshot.cn/pub/slides/slides_tmpl/image/25-08-27-19:57:29-d2nf5a98bjvh7rlivr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pic>
        <p:nvPicPr>
          <p:cNvPr id="23" name="Image 1" descr="https://kimi-img.moonshot.cn/pub/slides/slides_tmpl/image/25-08-27-19:57:29-d2nf5a98bjvh7rlivr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" y="2628265"/>
            <a:ext cx="4368800" cy="3149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" y="3435985"/>
            <a:ext cx="4284345" cy="1707515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9122410" y="4598035"/>
            <a:ext cx="2331720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</p:sp>
      <p:sp>
        <p:nvSpPr>
          <p:cNvPr id="26" name="Text 21"/>
          <p:cNvSpPr/>
          <p:nvPr/>
        </p:nvSpPr>
        <p:spPr>
          <a:xfrm>
            <a:off x="9122410" y="4598035"/>
            <a:ext cx="2331720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9135110" y="4596130"/>
            <a:ext cx="2306955" cy="3375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Security Landscape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01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 flip="none" rotWithShape="0">
          <a:gsLst>
            <a:gs pos="0">
              <a:srgbClr val="94B9FF">
                <a:alpha val="39000"/>
              </a:srgbClr>
            </a:gs>
            <a:gs pos="8000">
              <a:srgbClr val="94B9FF">
                <a:alpha val="39000"/>
              </a:srgbClr>
            </a:gs>
            <a:gs pos="37000">
              <a:srgbClr val="94B9FF">
                <a:alpha val="18000"/>
              </a:srgbClr>
            </a:gs>
            <a:gs pos="69000">
              <a:srgbClr val="94B9FF">
                <a:alpha val="14000"/>
              </a:srgbClr>
            </a:gs>
            <a:gs pos="98000">
              <a:srgbClr val="94B9FF">
                <a:alpha val="40000"/>
              </a:srgbClr>
            </a:gs>
            <a:gs pos="100000">
              <a:srgbClr val="94B9FF">
                <a:alpha val="40000"/>
              </a:srgbClr>
            </a:gs>
          </a:gsLst>
          <a:lin ang="1746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745" y="1133475"/>
            <a:ext cx="3103245" cy="1771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Security Needs AI Now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043680" y="629981"/>
            <a:ext cx="7693613" cy="1674434"/>
          </a:xfrm>
          <a:prstGeom prst="roundRect">
            <a:avLst>
              <a:gd name="adj" fmla="val 16667"/>
            </a:avLst>
          </a:prstGeom>
          <a:gradFill flip="none" rotWithShape="0">
            <a:gsLst>
              <a:gs pos="0">
                <a:srgbClr val="94B9FF">
                  <a:alpha val="39000"/>
                </a:srgbClr>
              </a:gs>
              <a:gs pos="8000">
                <a:srgbClr val="94B9FF">
                  <a:alpha val="39000"/>
                </a:srgbClr>
              </a:gs>
              <a:gs pos="37000">
                <a:srgbClr val="94B9FF">
                  <a:alpha val="18000"/>
                </a:srgbClr>
              </a:gs>
              <a:gs pos="69000">
                <a:srgbClr val="94B9FF">
                  <a:alpha val="14000"/>
                </a:srgbClr>
              </a:gs>
              <a:gs pos="98000">
                <a:srgbClr val="94B9FF">
                  <a:alpha val="40000"/>
                </a:srgbClr>
              </a:gs>
              <a:gs pos="100000">
                <a:srgbClr val="94B9FF">
                  <a:alpha val="40000"/>
                </a:srgbClr>
              </a:gs>
            </a:gsLst>
            <a:lin ang="17460000" scaled="1"/>
          </a:gradFill>
          <a:ln w="3175">
            <a:solidFill>
              <a:srgbClr val="376FFF">
                <a:alpha val="20000"/>
              </a:srgbClr>
            </a:solidFill>
            <a:prstDash val="solid"/>
          </a:ln>
          <a:effectLst>
            <a:outerShdw blurRad="508000" dist="50800" dir="2700000" algn="bl" rotWithShape="0">
              <a:srgbClr val="376FFF">
                <a:alpha val="2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4043680" y="629981"/>
            <a:ext cx="7693613" cy="1674434"/>
          </a:xfrm>
          <a:prstGeom prst="rect">
            <a:avLst/>
          </a:prstGeom>
          <a:noFill/>
          <a:ln/>
        </p:spPr>
        <p:txBody>
          <a:bodyPr wrap="square" lIns="45720" tIns="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43680" y="628650"/>
            <a:ext cx="7694295" cy="1675765"/>
          </a:xfrm>
          <a:prstGeom prst="roundRect">
            <a:avLst>
              <a:gd name="adj" fmla="val 16667"/>
            </a:avLst>
          </a:prstGeom>
          <a:solidFill>
            <a:srgbClr val="FFFFFF">
              <a:alpha val="20000"/>
            </a:srgbClr>
          </a:solidFill>
          <a:ln w="3175">
            <a:solidFill>
              <a:srgbClr val="4874CB">
                <a:alpha val="20000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043680" y="628650"/>
            <a:ext cx="7694295" cy="1675765"/>
          </a:xfrm>
          <a:prstGeom prst="rect">
            <a:avLst/>
          </a:prstGeom>
          <a:noFill/>
          <a:ln/>
        </p:spPr>
        <p:txBody>
          <a:bodyPr wrap="square" lIns="45720" tIns="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971290" y="2568636"/>
            <a:ext cx="7765362" cy="1674434"/>
          </a:xfrm>
          <a:prstGeom prst="roundRect">
            <a:avLst>
              <a:gd name="adj" fmla="val 16667"/>
            </a:avLst>
          </a:prstGeom>
          <a:gradFill flip="none" rotWithShape="0">
            <a:gsLst>
              <a:gs pos="0">
                <a:srgbClr val="94B9FF">
                  <a:alpha val="39000"/>
                </a:srgbClr>
              </a:gs>
              <a:gs pos="8000">
                <a:srgbClr val="94B9FF">
                  <a:alpha val="39000"/>
                </a:srgbClr>
              </a:gs>
              <a:gs pos="37000">
                <a:srgbClr val="94B9FF">
                  <a:alpha val="18000"/>
                </a:srgbClr>
              </a:gs>
              <a:gs pos="69000">
                <a:srgbClr val="94B9FF">
                  <a:alpha val="14000"/>
                </a:srgbClr>
              </a:gs>
              <a:gs pos="98000">
                <a:srgbClr val="94B9FF">
                  <a:alpha val="40000"/>
                </a:srgbClr>
              </a:gs>
              <a:gs pos="100000">
                <a:srgbClr val="94B9FF">
                  <a:alpha val="40000"/>
                </a:srgbClr>
              </a:gs>
            </a:gsLst>
            <a:lin ang="17460000" scaled="1"/>
          </a:gradFill>
          <a:ln w="3175">
            <a:solidFill>
              <a:srgbClr val="376FFF">
                <a:alpha val="20000"/>
              </a:srgbClr>
            </a:solidFill>
            <a:prstDash val="solid"/>
          </a:ln>
          <a:effectLst>
            <a:outerShdw blurRad="508000" dist="50800" dir="2700000" algn="bl" rotWithShape="0">
              <a:srgbClr val="376FFF">
                <a:alpha val="2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3971290" y="2568636"/>
            <a:ext cx="7765362" cy="1674434"/>
          </a:xfrm>
          <a:prstGeom prst="rect">
            <a:avLst/>
          </a:prstGeom>
          <a:noFill/>
          <a:ln/>
        </p:spPr>
        <p:txBody>
          <a:bodyPr wrap="square" lIns="45720" tIns="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971290" y="2567305"/>
            <a:ext cx="7766050" cy="1675765"/>
          </a:xfrm>
          <a:prstGeom prst="roundRect">
            <a:avLst>
              <a:gd name="adj" fmla="val 16667"/>
            </a:avLst>
          </a:prstGeom>
          <a:solidFill>
            <a:srgbClr val="FFFFFF">
              <a:alpha val="20000"/>
            </a:srgbClr>
          </a:solidFill>
          <a:ln w="3175">
            <a:solidFill>
              <a:srgbClr val="4874CB">
                <a:alpha val="2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971290" y="2567305"/>
            <a:ext cx="7766050" cy="1675765"/>
          </a:xfrm>
          <a:prstGeom prst="rect">
            <a:avLst/>
          </a:prstGeom>
          <a:noFill/>
          <a:ln/>
        </p:spPr>
        <p:txBody>
          <a:bodyPr wrap="square" lIns="45720" tIns="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971290" y="4507291"/>
            <a:ext cx="7765362" cy="1674434"/>
          </a:xfrm>
          <a:prstGeom prst="roundRect">
            <a:avLst>
              <a:gd name="adj" fmla="val 16667"/>
            </a:avLst>
          </a:prstGeom>
          <a:gradFill flip="none" rotWithShape="0">
            <a:gsLst>
              <a:gs pos="0">
                <a:srgbClr val="94B9FF">
                  <a:alpha val="39000"/>
                </a:srgbClr>
              </a:gs>
              <a:gs pos="8000">
                <a:srgbClr val="94B9FF">
                  <a:alpha val="39000"/>
                </a:srgbClr>
              </a:gs>
              <a:gs pos="37000">
                <a:srgbClr val="94B9FF">
                  <a:alpha val="18000"/>
                </a:srgbClr>
              </a:gs>
              <a:gs pos="69000">
                <a:srgbClr val="94B9FF">
                  <a:alpha val="14000"/>
                </a:srgbClr>
              </a:gs>
              <a:gs pos="98000">
                <a:srgbClr val="94B9FF">
                  <a:alpha val="40000"/>
                </a:srgbClr>
              </a:gs>
              <a:gs pos="100000">
                <a:srgbClr val="94B9FF">
                  <a:alpha val="40000"/>
                </a:srgbClr>
              </a:gs>
            </a:gsLst>
            <a:lin ang="17460000" scaled="1"/>
          </a:gradFill>
          <a:ln w="3175">
            <a:solidFill>
              <a:srgbClr val="376FFF">
                <a:alpha val="20000"/>
              </a:srgbClr>
            </a:solidFill>
            <a:prstDash val="solid"/>
          </a:ln>
          <a:effectLst>
            <a:outerShdw blurRad="508000" dist="50800" dir="2700000" algn="bl" rotWithShape="0">
              <a:srgbClr val="376FFF">
                <a:alpha val="2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3971290" y="4507291"/>
            <a:ext cx="7765362" cy="1674434"/>
          </a:xfrm>
          <a:prstGeom prst="rect">
            <a:avLst/>
          </a:prstGeom>
          <a:noFill/>
          <a:ln/>
        </p:spPr>
        <p:txBody>
          <a:bodyPr wrap="square" lIns="45720" tIns="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971290" y="4505960"/>
            <a:ext cx="7766050" cy="1675765"/>
          </a:xfrm>
          <a:prstGeom prst="roundRect">
            <a:avLst>
              <a:gd name="adj" fmla="val 16667"/>
            </a:avLst>
          </a:prstGeom>
          <a:solidFill>
            <a:srgbClr val="FFFFFF">
              <a:alpha val="20000"/>
            </a:srgbClr>
          </a:solidFill>
          <a:ln w="3175">
            <a:solidFill>
              <a:srgbClr val="4874CB">
                <a:alpha val="20000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71290" y="4505960"/>
            <a:ext cx="7766050" cy="1675765"/>
          </a:xfrm>
          <a:prstGeom prst="rect">
            <a:avLst/>
          </a:prstGeom>
          <a:noFill/>
          <a:ln/>
        </p:spPr>
        <p:txBody>
          <a:bodyPr wrap="square" lIns="45720" tIns="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19:57:38-d2nf5ch8bjvh7rlivsf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90" y="0"/>
            <a:ext cx="3721100" cy="6858000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 rot="16200000">
            <a:off x="-1568450" y="1568450"/>
            <a:ext cx="6858635" cy="3721735"/>
          </a:xfrm>
          <a:prstGeom prst="rect">
            <a:avLst/>
          </a:prstGeom>
          <a:gradFill flip="none" rotWithShape="0">
            <a:gsLst>
              <a:gs pos="0">
                <a:srgbClr val="678DD3">
                  <a:alpha val="29000"/>
                </a:srgbClr>
              </a:gs>
              <a:gs pos="16000">
                <a:srgbClr val="678DD3">
                  <a:alpha val="29000"/>
                </a:srgbClr>
              </a:gs>
              <a:gs pos="59000">
                <a:srgbClr val="678DD3">
                  <a:alpha val="83000"/>
                </a:srgbClr>
              </a:gs>
              <a:gs pos="100000">
                <a:srgbClr val="678DD3">
                  <a:alpha val="81000"/>
                </a:srgbClr>
              </a:gs>
            </a:gsLst>
            <a:lin ang="16200000" scaled="1"/>
          </a:gradFill>
          <a:ln/>
        </p:spPr>
      </p:sp>
      <p:sp>
        <p:nvSpPr>
          <p:cNvPr id="17" name="Text 14"/>
          <p:cNvSpPr/>
          <p:nvPr/>
        </p:nvSpPr>
        <p:spPr>
          <a:xfrm rot="16200000">
            <a:off x="-1568450" y="1568450"/>
            <a:ext cx="6858635" cy="3721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256482" y="1155528"/>
            <a:ext cx="637724" cy="622009"/>
          </a:xfrm>
          <a:prstGeom prst="ellipse">
            <a:avLst/>
          </a:prstGeom>
          <a:gradFill flip="none" rotWithShape="1">
            <a:gsLst>
              <a:gs pos="0">
                <a:srgbClr val="6A95D0">
                  <a:alpha val="58000"/>
                </a:srgbClr>
              </a:gs>
              <a:gs pos="100000">
                <a:srgbClr val="4874CB"/>
              </a:gs>
            </a:gsLst>
            <a:lin ang="240000" scaled="1"/>
          </a:gradFill>
          <a:ln/>
          <a:effectLst>
            <a:outerShdw blurRad="254000" dist="76200" dir="2700000" algn="bl" rotWithShape="0">
              <a:srgbClr val="376FFF">
                <a:alpha val="25098"/>
              </a:srgbClr>
            </a:outerShdw>
          </a:effectLst>
        </p:spPr>
      </p:sp>
      <p:sp>
        <p:nvSpPr>
          <p:cNvPr id="19" name="Text 16"/>
          <p:cNvSpPr/>
          <p:nvPr/>
        </p:nvSpPr>
        <p:spPr>
          <a:xfrm>
            <a:off x="4256482" y="1155528"/>
            <a:ext cx="637724" cy="622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149296" y="747730"/>
            <a:ext cx="5528761" cy="4809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Volume Challenge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103598" y="1210079"/>
            <a:ext cx="6412026" cy="984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operations centers (SOCs) handle millions of events per hour, a volume far beyond human capacity. AI can process this data in real time, identifying threats that would otherwise go unnoticed.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260426" y="3118132"/>
            <a:ext cx="643671" cy="622009"/>
          </a:xfrm>
          <a:prstGeom prst="ellipse">
            <a:avLst/>
          </a:prstGeom>
          <a:gradFill flip="none" rotWithShape="1">
            <a:gsLst>
              <a:gs pos="0">
                <a:srgbClr val="6A95D0">
                  <a:alpha val="58000"/>
                </a:srgbClr>
              </a:gs>
              <a:gs pos="100000">
                <a:srgbClr val="4874CB"/>
              </a:gs>
            </a:gsLst>
            <a:lin ang="240000" scaled="1"/>
          </a:gradFill>
          <a:ln/>
          <a:effectLst>
            <a:outerShdw blurRad="254000" dist="76200" dir="2700000" algn="bl" rotWithShape="0">
              <a:srgbClr val="376FFF">
                <a:alpha val="25098"/>
              </a:srgbClr>
            </a:outerShdw>
          </a:effectLst>
        </p:spPr>
      </p:sp>
      <p:sp>
        <p:nvSpPr>
          <p:cNvPr id="23" name="Text 20"/>
          <p:cNvSpPr/>
          <p:nvPr/>
        </p:nvSpPr>
        <p:spPr>
          <a:xfrm>
            <a:off x="4260426" y="3118132"/>
            <a:ext cx="643671" cy="622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191168" y="2670419"/>
            <a:ext cx="5539704" cy="4809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Threat Detection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160877" y="3132768"/>
            <a:ext cx="6427076" cy="1012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real-time pattern recognition and predictive threat modeling, significantly reducing dwell time from days to minutes. This allows for faster response and containment of threats.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270064" y="5032838"/>
            <a:ext cx="634722" cy="622009"/>
          </a:xfrm>
          <a:prstGeom prst="ellipse">
            <a:avLst/>
          </a:prstGeom>
          <a:gradFill flip="none" rotWithShape="1">
            <a:gsLst>
              <a:gs pos="0">
                <a:srgbClr val="6A95D0">
                  <a:alpha val="58000"/>
                </a:srgbClr>
              </a:gs>
              <a:gs pos="100000">
                <a:srgbClr val="4874CB"/>
              </a:gs>
            </a:gsLst>
            <a:lin ang="240000" scaled="1"/>
          </a:gradFill>
          <a:ln/>
          <a:effectLst>
            <a:outerShdw blurRad="254000" dist="76200" dir="2700000" algn="bl" rotWithShape="0">
              <a:srgbClr val="376FFF">
                <a:alpha val="25098"/>
              </a:srgbClr>
            </a:outerShdw>
          </a:effectLst>
        </p:spPr>
      </p:sp>
      <p:sp>
        <p:nvSpPr>
          <p:cNvPr id="27" name="Text 24"/>
          <p:cNvSpPr/>
          <p:nvPr/>
        </p:nvSpPr>
        <p:spPr>
          <a:xfrm>
            <a:off x="4270064" y="5032838"/>
            <a:ext cx="634722" cy="622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217328" y="4617057"/>
            <a:ext cx="5512856" cy="4809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 of Analysts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5191856" y="5079406"/>
            <a:ext cx="6395409" cy="1010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Analysts shift from chasing alerts to strategic threat hunting, interpreting context, designing controls, and outthinking adversaries. AI handles the data deluge, freeing analysts for high-value tasks.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flip="none" rotWithShape="0">
          <a:gsLst>
            <a:gs pos="0">
              <a:srgbClr val="94B9FF">
                <a:alpha val="22000"/>
              </a:srgbClr>
            </a:gs>
            <a:gs pos="2000">
              <a:srgbClr val="94B9FF">
                <a:alpha val="22000"/>
              </a:srgbClr>
            </a:gs>
            <a:gs pos="36000">
              <a:srgbClr val="94B9FF">
                <a:alpha val="14000"/>
              </a:srgbClr>
            </a:gs>
            <a:gs pos="63000">
              <a:srgbClr val="94B9FF">
                <a:alpha val="6000"/>
              </a:srgbClr>
            </a:gs>
            <a:gs pos="98000">
              <a:srgbClr val="94B9FF">
                <a:alpha val="53000"/>
              </a:srgbClr>
            </a:gs>
            <a:gs pos="100000">
              <a:srgbClr val="94B9FF">
                <a:alpha val="53000"/>
              </a:srgbClr>
            </a:gs>
          </a:gsLst>
          <a:lin ang="1698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Hidden AI in Everyday Tools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274436" y="1596073"/>
            <a:ext cx="5236845" cy="4526915"/>
          </a:xfrm>
          <a:prstGeom prst="rect">
            <a:avLst/>
          </a:prstGeom>
          <a:gradFill flip="none" rotWithShape="0">
            <a:gsLst>
              <a:gs pos="0">
                <a:srgbClr val="94B9FF">
                  <a:alpha val="22000"/>
                </a:srgbClr>
              </a:gs>
              <a:gs pos="2000">
                <a:srgbClr val="94B9FF">
                  <a:alpha val="22000"/>
                </a:srgbClr>
              </a:gs>
              <a:gs pos="36000">
                <a:srgbClr val="94B9FF">
                  <a:alpha val="14000"/>
                </a:srgbClr>
              </a:gs>
              <a:gs pos="63000">
                <a:srgbClr val="94B9FF">
                  <a:alpha val="6000"/>
                </a:srgbClr>
              </a:gs>
              <a:gs pos="98000">
                <a:srgbClr val="94B9FF">
                  <a:alpha val="53000"/>
                </a:srgbClr>
              </a:gs>
              <a:gs pos="100000">
                <a:srgbClr val="94B9FF">
                  <a:alpha val="53000"/>
                </a:srgbClr>
              </a:gs>
            </a:gsLst>
            <a:lin ang="16980000" scaled="1"/>
          </a:gradFill>
          <a:ln/>
          <a:effectLst>
            <a:outerShdw blurRad="215900" dist="50800" dir="2700000" algn="bl" rotWithShape="0">
              <a:srgbClr val="376FFF">
                <a:alpha val="14902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6274436" y="1596073"/>
            <a:ext cx="5236845" cy="45269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274436" y="1587183"/>
            <a:ext cx="5236845" cy="4526915"/>
          </a:xfrm>
          <a:prstGeom prst="rect">
            <a:avLst/>
          </a:prstGeom>
          <a:solidFill>
            <a:srgbClr val="94B9FF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274436" y="1587183"/>
            <a:ext cx="5236845" cy="45269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6280" y="1596073"/>
            <a:ext cx="5236845" cy="4526915"/>
          </a:xfrm>
          <a:prstGeom prst="rect">
            <a:avLst/>
          </a:prstGeom>
          <a:gradFill flip="none" rotWithShape="0">
            <a:gsLst>
              <a:gs pos="0">
                <a:srgbClr val="94B9FF">
                  <a:alpha val="22000"/>
                </a:srgbClr>
              </a:gs>
              <a:gs pos="2000">
                <a:srgbClr val="94B9FF">
                  <a:alpha val="22000"/>
                </a:srgbClr>
              </a:gs>
              <a:gs pos="36000">
                <a:srgbClr val="94B9FF">
                  <a:alpha val="14000"/>
                </a:srgbClr>
              </a:gs>
              <a:gs pos="63000">
                <a:srgbClr val="94B9FF">
                  <a:alpha val="6000"/>
                </a:srgbClr>
              </a:gs>
              <a:gs pos="98000">
                <a:srgbClr val="94B9FF">
                  <a:alpha val="53000"/>
                </a:srgbClr>
              </a:gs>
              <a:gs pos="100000">
                <a:srgbClr val="94B9FF">
                  <a:alpha val="53000"/>
                </a:srgbClr>
              </a:gs>
            </a:gsLst>
            <a:lin ang="16980000" scaled="1"/>
          </a:gradFill>
          <a:ln/>
          <a:effectLst>
            <a:outerShdw blurRad="215900" dist="50800" dir="2700000" algn="bl" rotWithShape="0">
              <a:srgbClr val="376FFF">
                <a:alpha val="14902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716280" y="1596073"/>
            <a:ext cx="5236845" cy="45269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6280" y="1587183"/>
            <a:ext cx="5236845" cy="4526915"/>
          </a:xfrm>
          <a:prstGeom prst="rect">
            <a:avLst/>
          </a:prstGeom>
          <a:solidFill>
            <a:srgbClr val="94B9FF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16280" y="1587183"/>
            <a:ext cx="5236845" cy="45269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882140" y="1397318"/>
            <a:ext cx="256540" cy="189865"/>
          </a:xfrm>
          <a:custGeom>
            <a:avLst/>
            <a:gdLst/>
            <a:ahLst/>
            <a:cxnLst/>
            <a:rect l="l" t="t" r="r" b="b"/>
            <a:pathLst>
              <a:path w="256540" h="189865">
                <a:moveTo>
                  <a:pt x="128270" y="0"/>
                </a:moveTo>
                <a:cubicBezTo>
                  <a:pt x="199196" y="0"/>
                  <a:pt x="256540" y="73545"/>
                  <a:pt x="256540" y="165100"/>
                </a:cubicBezTo>
                <a:cubicBezTo>
                  <a:pt x="256540" y="173355"/>
                  <a:pt x="255785" y="181610"/>
                  <a:pt x="255031" y="189865"/>
                </a:cubicBezTo>
                <a:lnTo>
                  <a:pt x="255031" y="189865"/>
                </a:lnTo>
                <a:lnTo>
                  <a:pt x="1509" y="189865"/>
                </a:lnTo>
                <a:lnTo>
                  <a:pt x="1509" y="189865"/>
                </a:lnTo>
                <a:cubicBezTo>
                  <a:pt x="755" y="181610"/>
                  <a:pt x="0" y="173355"/>
                  <a:pt x="0" y="165100"/>
                </a:cubicBezTo>
                <a:cubicBezTo>
                  <a:pt x="0" y="73545"/>
                  <a:pt x="57344" y="0"/>
                  <a:pt x="128270" y="0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4" name="Text 12"/>
          <p:cNvSpPr/>
          <p:nvPr/>
        </p:nvSpPr>
        <p:spPr>
          <a:xfrm>
            <a:off x="1882140" y="1397318"/>
            <a:ext cx="256540" cy="189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074545" y="6042343"/>
            <a:ext cx="2520000" cy="9017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87A9FF">
                  <a:alpha val="61000"/>
                </a:srgbClr>
              </a:gs>
              <a:gs pos="71000">
                <a:srgbClr val="4874CB">
                  <a:alpha val="83000"/>
                </a:srgbClr>
              </a:gs>
              <a:gs pos="100000">
                <a:srgbClr val="4874CB">
                  <a:alpha val="83000"/>
                </a:srgbClr>
              </a:gs>
            </a:gsLst>
            <a:lin ang="27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2074545" y="6042343"/>
            <a:ext cx="2520000" cy="90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40296" y="1397318"/>
            <a:ext cx="256540" cy="189865"/>
          </a:xfrm>
          <a:custGeom>
            <a:avLst/>
            <a:gdLst/>
            <a:ahLst/>
            <a:cxnLst/>
            <a:rect l="l" t="t" r="r" b="b"/>
            <a:pathLst>
              <a:path w="256540" h="189865">
                <a:moveTo>
                  <a:pt x="128270" y="0"/>
                </a:moveTo>
                <a:cubicBezTo>
                  <a:pt x="199196" y="0"/>
                  <a:pt x="256540" y="73545"/>
                  <a:pt x="256540" y="165100"/>
                </a:cubicBezTo>
                <a:cubicBezTo>
                  <a:pt x="256540" y="173355"/>
                  <a:pt x="255785" y="181610"/>
                  <a:pt x="255031" y="189865"/>
                </a:cubicBezTo>
                <a:lnTo>
                  <a:pt x="255031" y="189865"/>
                </a:lnTo>
                <a:lnTo>
                  <a:pt x="1509" y="189865"/>
                </a:lnTo>
                <a:lnTo>
                  <a:pt x="1509" y="189865"/>
                </a:lnTo>
                <a:cubicBezTo>
                  <a:pt x="755" y="181610"/>
                  <a:pt x="0" y="173355"/>
                  <a:pt x="0" y="165100"/>
                </a:cubicBezTo>
                <a:cubicBezTo>
                  <a:pt x="0" y="73545"/>
                  <a:pt x="57344" y="0"/>
                  <a:pt x="128270" y="0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8" name="Text 16"/>
          <p:cNvSpPr/>
          <p:nvPr/>
        </p:nvSpPr>
        <p:spPr>
          <a:xfrm>
            <a:off x="7440296" y="1397318"/>
            <a:ext cx="256540" cy="189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32701" y="6042343"/>
            <a:ext cx="2520000" cy="9017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87A9FF">
                  <a:alpha val="61000"/>
                </a:srgbClr>
              </a:gs>
              <a:gs pos="71000">
                <a:srgbClr val="4874CB">
                  <a:alpha val="83000"/>
                </a:srgbClr>
              </a:gs>
              <a:gs pos="100000">
                <a:srgbClr val="4874CB">
                  <a:alpha val="83000"/>
                </a:srgbClr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7632701" y="6042343"/>
            <a:ext cx="2520000" cy="90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49325" y="1397953"/>
            <a:ext cx="1057910" cy="1358265"/>
          </a:xfrm>
          <a:custGeom>
            <a:avLst/>
            <a:gdLst/>
            <a:ahLst/>
            <a:cxnLst/>
            <a:rect l="l" t="t" r="r" b="b"/>
            <a:pathLst>
              <a:path w="1057910" h="1358265">
                <a:moveTo>
                  <a:pt x="1057910" y="191051"/>
                </a:moveTo>
                <a:lnTo>
                  <a:pt x="946701" y="191051"/>
                </a:lnTo>
                <a:lnTo>
                  <a:pt x="1057910" y="191051"/>
                </a:lnTo>
                <a:close/>
                <a:moveTo>
                  <a:pt x="164437" y="0"/>
                </a:moveTo>
                <a:lnTo>
                  <a:pt x="173942" y="0"/>
                </a:lnTo>
                <a:lnTo>
                  <a:pt x="1057910" y="0"/>
                </a:lnTo>
                <a:lnTo>
                  <a:pt x="1057910" y="951"/>
                </a:lnTo>
                <a:lnTo>
                  <a:pt x="1053157" y="951"/>
                </a:lnTo>
                <a:cubicBezTo>
                  <a:pt x="993276" y="5703"/>
                  <a:pt x="945751" y="77941"/>
                  <a:pt x="945751" y="165387"/>
                </a:cubicBezTo>
                <a:cubicBezTo>
                  <a:pt x="945751" y="173942"/>
                  <a:pt x="945751" y="182496"/>
                  <a:pt x="946701" y="190100"/>
                </a:cubicBezTo>
                <a:lnTo>
                  <a:pt x="946701" y="191051"/>
                </a:lnTo>
                <a:lnTo>
                  <a:pt x="940048" y="191051"/>
                </a:lnTo>
                <a:lnTo>
                  <a:pt x="940048" y="859252"/>
                </a:lnTo>
                <a:lnTo>
                  <a:pt x="940048" y="864005"/>
                </a:lnTo>
                <a:cubicBezTo>
                  <a:pt x="940998" y="871609"/>
                  <a:pt x="940998" y="879213"/>
                  <a:pt x="940998" y="887767"/>
                </a:cubicBezTo>
                <a:cubicBezTo>
                  <a:pt x="940998" y="896322"/>
                  <a:pt x="940998" y="903926"/>
                  <a:pt x="940048" y="911530"/>
                </a:cubicBezTo>
                <a:lnTo>
                  <a:pt x="940048" y="916282"/>
                </a:lnTo>
                <a:lnTo>
                  <a:pt x="940048" y="922936"/>
                </a:lnTo>
                <a:lnTo>
                  <a:pt x="940048" y="924837"/>
                </a:lnTo>
                <a:cubicBezTo>
                  <a:pt x="939097" y="949550"/>
                  <a:pt x="935295" y="974263"/>
                  <a:pt x="928642" y="998025"/>
                </a:cubicBezTo>
                <a:lnTo>
                  <a:pt x="926741" y="1002778"/>
                </a:lnTo>
                <a:lnTo>
                  <a:pt x="925790" y="1005629"/>
                </a:lnTo>
                <a:cubicBezTo>
                  <a:pt x="873512" y="1208086"/>
                  <a:pt x="690065" y="1358265"/>
                  <a:pt x="470499" y="1358265"/>
                </a:cubicBezTo>
                <a:cubicBezTo>
                  <a:pt x="250933" y="1358265"/>
                  <a:pt x="67486" y="1208086"/>
                  <a:pt x="15208" y="1005629"/>
                </a:cubicBezTo>
                <a:lnTo>
                  <a:pt x="14258" y="1002778"/>
                </a:lnTo>
                <a:lnTo>
                  <a:pt x="12357" y="998025"/>
                </a:lnTo>
                <a:cubicBezTo>
                  <a:pt x="5703" y="974263"/>
                  <a:pt x="1901" y="949550"/>
                  <a:pt x="951" y="924837"/>
                </a:cubicBezTo>
                <a:lnTo>
                  <a:pt x="951" y="922936"/>
                </a:lnTo>
                <a:lnTo>
                  <a:pt x="951" y="916282"/>
                </a:lnTo>
                <a:lnTo>
                  <a:pt x="951" y="911530"/>
                </a:lnTo>
                <a:cubicBezTo>
                  <a:pt x="0" y="903926"/>
                  <a:pt x="0" y="896322"/>
                  <a:pt x="0" y="887767"/>
                </a:cubicBezTo>
                <a:cubicBezTo>
                  <a:pt x="0" y="879213"/>
                  <a:pt x="0" y="871609"/>
                  <a:pt x="951" y="864005"/>
                </a:cubicBezTo>
                <a:lnTo>
                  <a:pt x="951" y="859252"/>
                </a:lnTo>
                <a:lnTo>
                  <a:pt x="951" y="175843"/>
                </a:lnTo>
                <a:lnTo>
                  <a:pt x="951" y="175843"/>
                </a:lnTo>
                <a:lnTo>
                  <a:pt x="951" y="173942"/>
                </a:lnTo>
                <a:cubicBezTo>
                  <a:pt x="951" y="172041"/>
                  <a:pt x="951" y="169189"/>
                  <a:pt x="951" y="166338"/>
                </a:cubicBezTo>
                <a:cubicBezTo>
                  <a:pt x="951" y="79842"/>
                  <a:pt x="68436" y="9505"/>
                  <a:pt x="155883" y="951"/>
                </a:cubicBezTo>
                <a:lnTo>
                  <a:pt x="155883" y="951"/>
                </a:lnTo>
                <a:lnTo>
                  <a:pt x="158734" y="0"/>
                </a:lnTo>
                <a:cubicBezTo>
                  <a:pt x="160635" y="0"/>
                  <a:pt x="162536" y="0"/>
                  <a:pt x="164437" y="0"/>
                </a:cubicBezTo>
                <a:close/>
              </a:path>
            </a:pathLst>
          </a:custGeom>
          <a:gradFill flip="none" rotWithShape="1">
            <a:gsLst>
              <a:gs pos="0">
                <a:srgbClr val="87A9FF">
                  <a:alpha val="18000"/>
                </a:srgbClr>
              </a:gs>
              <a:gs pos="71000">
                <a:srgbClr val="678DD3"/>
              </a:gs>
              <a:gs pos="100000">
                <a:srgbClr val="678DD3"/>
              </a:gs>
            </a:gsLst>
            <a:lin ang="2700000" scaled="1"/>
          </a:gradFill>
          <a:ln/>
          <a:effectLst>
            <a:outerShdw blurRad="101600" dist="25400" dir="2700000" algn="bl" rotWithShape="0">
              <a:srgbClr val="376FFF">
                <a:alpha val="20000"/>
              </a:srgbClr>
            </a:outerShdw>
          </a:effectLst>
        </p:spPr>
      </p:sp>
      <p:sp>
        <p:nvSpPr>
          <p:cNvPr id="28" name="Text 26"/>
          <p:cNvSpPr/>
          <p:nvPr/>
        </p:nvSpPr>
        <p:spPr>
          <a:xfrm>
            <a:off x="949325" y="1397953"/>
            <a:ext cx="1057910" cy="13582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139316" y="1862773"/>
            <a:ext cx="3339465" cy="892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Embedded AI in Security Tools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92530" y="3080068"/>
            <a:ext cx="4284980" cy="2720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SIEM, EDR, firewall, and cloud platforms already embed machine learning for anomaly detection, user behavior analytics, and malware classification. These capabilities are often overlooked.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507481" y="1397953"/>
            <a:ext cx="1057910" cy="1358265"/>
          </a:xfrm>
          <a:custGeom>
            <a:avLst/>
            <a:gdLst/>
            <a:ahLst/>
            <a:cxnLst/>
            <a:rect l="l" t="t" r="r" b="b"/>
            <a:pathLst>
              <a:path w="1057910" h="1358265">
                <a:moveTo>
                  <a:pt x="1057910" y="191051"/>
                </a:moveTo>
                <a:lnTo>
                  <a:pt x="946701" y="191051"/>
                </a:lnTo>
                <a:lnTo>
                  <a:pt x="1057910" y="191051"/>
                </a:lnTo>
                <a:close/>
                <a:moveTo>
                  <a:pt x="164437" y="0"/>
                </a:moveTo>
                <a:lnTo>
                  <a:pt x="173942" y="0"/>
                </a:lnTo>
                <a:lnTo>
                  <a:pt x="1057910" y="0"/>
                </a:lnTo>
                <a:lnTo>
                  <a:pt x="1057910" y="951"/>
                </a:lnTo>
                <a:lnTo>
                  <a:pt x="1053157" y="951"/>
                </a:lnTo>
                <a:cubicBezTo>
                  <a:pt x="993276" y="5703"/>
                  <a:pt x="945751" y="77941"/>
                  <a:pt x="945751" y="165387"/>
                </a:cubicBezTo>
                <a:cubicBezTo>
                  <a:pt x="945751" y="173942"/>
                  <a:pt x="945751" y="182496"/>
                  <a:pt x="946701" y="190100"/>
                </a:cubicBezTo>
                <a:lnTo>
                  <a:pt x="946701" y="191051"/>
                </a:lnTo>
                <a:lnTo>
                  <a:pt x="940048" y="191051"/>
                </a:lnTo>
                <a:lnTo>
                  <a:pt x="940048" y="859252"/>
                </a:lnTo>
                <a:lnTo>
                  <a:pt x="940048" y="864005"/>
                </a:lnTo>
                <a:cubicBezTo>
                  <a:pt x="940998" y="871609"/>
                  <a:pt x="940998" y="879213"/>
                  <a:pt x="940998" y="887767"/>
                </a:cubicBezTo>
                <a:cubicBezTo>
                  <a:pt x="940998" y="896322"/>
                  <a:pt x="940998" y="903926"/>
                  <a:pt x="940048" y="911530"/>
                </a:cubicBezTo>
                <a:lnTo>
                  <a:pt x="940048" y="916282"/>
                </a:lnTo>
                <a:lnTo>
                  <a:pt x="940048" y="922936"/>
                </a:lnTo>
                <a:lnTo>
                  <a:pt x="940048" y="924837"/>
                </a:lnTo>
                <a:cubicBezTo>
                  <a:pt x="939097" y="949550"/>
                  <a:pt x="935295" y="974263"/>
                  <a:pt x="928642" y="998025"/>
                </a:cubicBezTo>
                <a:lnTo>
                  <a:pt x="926741" y="1002778"/>
                </a:lnTo>
                <a:lnTo>
                  <a:pt x="925790" y="1005629"/>
                </a:lnTo>
                <a:cubicBezTo>
                  <a:pt x="873512" y="1208086"/>
                  <a:pt x="690065" y="1358265"/>
                  <a:pt x="470499" y="1358265"/>
                </a:cubicBezTo>
                <a:cubicBezTo>
                  <a:pt x="250933" y="1358265"/>
                  <a:pt x="67486" y="1208086"/>
                  <a:pt x="15208" y="1005629"/>
                </a:cubicBezTo>
                <a:lnTo>
                  <a:pt x="14258" y="1002778"/>
                </a:lnTo>
                <a:lnTo>
                  <a:pt x="12357" y="998025"/>
                </a:lnTo>
                <a:cubicBezTo>
                  <a:pt x="5703" y="974263"/>
                  <a:pt x="1901" y="949550"/>
                  <a:pt x="951" y="924837"/>
                </a:cubicBezTo>
                <a:lnTo>
                  <a:pt x="951" y="922936"/>
                </a:lnTo>
                <a:lnTo>
                  <a:pt x="951" y="916282"/>
                </a:lnTo>
                <a:lnTo>
                  <a:pt x="951" y="911530"/>
                </a:lnTo>
                <a:cubicBezTo>
                  <a:pt x="0" y="903926"/>
                  <a:pt x="0" y="896322"/>
                  <a:pt x="0" y="887767"/>
                </a:cubicBezTo>
                <a:cubicBezTo>
                  <a:pt x="0" y="879213"/>
                  <a:pt x="0" y="871609"/>
                  <a:pt x="951" y="864005"/>
                </a:cubicBezTo>
                <a:lnTo>
                  <a:pt x="951" y="859252"/>
                </a:lnTo>
                <a:lnTo>
                  <a:pt x="951" y="175843"/>
                </a:lnTo>
                <a:lnTo>
                  <a:pt x="951" y="175843"/>
                </a:lnTo>
                <a:lnTo>
                  <a:pt x="951" y="173942"/>
                </a:lnTo>
                <a:cubicBezTo>
                  <a:pt x="951" y="172041"/>
                  <a:pt x="951" y="169189"/>
                  <a:pt x="951" y="166338"/>
                </a:cubicBezTo>
                <a:cubicBezTo>
                  <a:pt x="951" y="79842"/>
                  <a:pt x="68436" y="9505"/>
                  <a:pt x="155883" y="951"/>
                </a:cubicBezTo>
                <a:lnTo>
                  <a:pt x="155883" y="951"/>
                </a:lnTo>
                <a:lnTo>
                  <a:pt x="158734" y="0"/>
                </a:lnTo>
                <a:cubicBezTo>
                  <a:pt x="160635" y="0"/>
                  <a:pt x="162536" y="0"/>
                  <a:pt x="164437" y="0"/>
                </a:cubicBezTo>
                <a:close/>
              </a:path>
            </a:pathLst>
          </a:custGeom>
          <a:gradFill flip="none" rotWithShape="1">
            <a:gsLst>
              <a:gs pos="0">
                <a:srgbClr val="87A9FF">
                  <a:alpha val="40000"/>
                </a:srgbClr>
              </a:gs>
              <a:gs pos="71000">
                <a:srgbClr val="678DD3"/>
              </a:gs>
              <a:gs pos="100000">
                <a:srgbClr val="678DD3"/>
              </a:gs>
            </a:gsLst>
            <a:lin ang="2700000" scaled="1"/>
          </a:gradFill>
          <a:ln/>
          <a:effectLst>
            <a:outerShdw blurRad="101600" dist="25400" dir="2700000" algn="bl" rotWithShape="0">
              <a:srgbClr val="376FFF">
                <a:alpha val="20000"/>
              </a:srgbClr>
            </a:outerShdw>
          </a:effectLst>
        </p:spPr>
      </p:sp>
      <p:sp>
        <p:nvSpPr>
          <p:cNvPr id="32" name="Text 30"/>
          <p:cNvSpPr/>
          <p:nvPr/>
        </p:nvSpPr>
        <p:spPr>
          <a:xfrm>
            <a:off x="6507481" y="1397953"/>
            <a:ext cx="1057910" cy="13582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697471" y="1862773"/>
            <a:ext cx="3339465" cy="892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Leveraging Existing AI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750686" y="3080068"/>
            <a:ext cx="4284980" cy="2720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Recognizing and tuning these embedded AI capabilities can significantly enhance security without additional investment. Teams can also justify budget upgrades and train staff to maximize benefits.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&amp; Triage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02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 flip="none" rotWithShape="0">
          <a:gsLst>
            <a:gs pos="0">
              <a:srgbClr val="94B9FF">
                <a:alpha val="42000"/>
              </a:srgbClr>
            </a:gs>
            <a:gs pos="8000">
              <a:srgbClr val="94B9FF">
                <a:alpha val="42000"/>
              </a:srgbClr>
            </a:gs>
            <a:gs pos="37000">
              <a:srgbClr val="94B9FF">
                <a:alpha val="5000"/>
              </a:srgbClr>
            </a:gs>
            <a:gs pos="65000">
              <a:srgbClr val="94B9FF">
                <a:alpha val="31000"/>
              </a:srgbClr>
            </a:gs>
            <a:gs pos="98000">
              <a:srgbClr val="94B9FF">
                <a:alpha val="54000"/>
              </a:srgbClr>
            </a:gs>
            <a:gs pos="100000">
              <a:srgbClr val="94B9FF">
                <a:alpha val="54000"/>
              </a:srgbClr>
            </a:gs>
          </a:gsLst>
          <a:lin ang="1746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Threat Detection Engine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60985" y="16319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260985" y="16319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4858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114858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816080" y="589915"/>
            <a:ext cx="134620" cy="1346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/>
                </a:gs>
                <a:gs pos="100000">
                  <a:srgbClr val="4874CB">
                    <a:alpha val="29000"/>
                  </a:srgbClr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8160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650980" y="589915"/>
            <a:ext cx="134620" cy="134620"/>
          </a:xfrm>
          <a:prstGeom prst="ellipse">
            <a:avLst/>
          </a:prstGeom>
          <a:gradFill flip="none" rotWithShape="1">
            <a:gsLst>
              <a:gs pos="0">
                <a:srgbClr val="4874CB">
                  <a:alpha val="84000"/>
                </a:srgbClr>
              </a:gs>
              <a:gs pos="20000">
                <a:srgbClr val="4874CB">
                  <a:alpha val="84000"/>
                </a:srgbClr>
              </a:gs>
              <a:gs pos="43000">
                <a:srgbClr val="4874CB">
                  <a:alpha val="72000"/>
                </a:srgbClr>
              </a:gs>
              <a:gs pos="63000">
                <a:srgbClr val="4874CB">
                  <a:alpha val="47000"/>
                </a:srgbClr>
              </a:gs>
              <a:gs pos="100000">
                <a:srgbClr val="FFFFFF">
                  <a:alpha val="4800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650980" y="589915"/>
            <a:ext cx="134620" cy="1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59765" y="1196340"/>
            <a:ext cx="2510155" cy="5302250"/>
          </a:xfrm>
          <a:prstGeom prst="roundRect">
            <a:avLst>
              <a:gd name="adj" fmla="val 50000"/>
            </a:avLst>
          </a:prstGeom>
          <a:solidFill>
            <a:srgbClr val="FFFFFF">
              <a:alpha val="5098"/>
            </a:srgbClr>
          </a:solidFill>
          <a:ln w="19050">
            <a:gradFill flip="none" rotWithShape="1">
              <a:gsLst>
                <a:gs pos="0">
                  <a:srgbClr val="FFFFFF">
                    <a:alpha val="25000"/>
                  </a:srgbClr>
                </a:gs>
                <a:gs pos="40000">
                  <a:srgbClr val="FFFFFF">
                    <a:alpha val="76000"/>
                  </a:srgbClr>
                </a:gs>
                <a:gs pos="100000">
                  <a:srgbClr val="FFFFFF">
                    <a:alpha val="76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</a:ln>
          <a:effectLst>
            <a:outerShdw blurRad="50800" dist="26941" dir="2700000" algn="bl" rotWithShape="0">
              <a:srgbClr val="3869A6">
                <a:alpha val="78824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659765" y="1196340"/>
            <a:ext cx="2510155" cy="5302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423285" y="1196340"/>
            <a:ext cx="2510155" cy="5302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78DD3">
                  <a:alpha val="85000"/>
                </a:srgbClr>
              </a:gs>
              <a:gs pos="50000">
                <a:srgbClr val="678DD3">
                  <a:alpha val="70000"/>
                </a:srgbClr>
              </a:gs>
              <a:gs pos="94000">
                <a:srgbClr val="678DD3">
                  <a:alpha val="43000"/>
                </a:srgbClr>
              </a:gs>
              <a:gs pos="100000">
                <a:srgbClr val="678DD3">
                  <a:alpha val="43000"/>
                </a:srgbClr>
              </a:gs>
            </a:gsLst>
            <a:lin ang="6960000" scaled="1"/>
          </a:gradFill>
          <a:ln w="12700">
            <a:gradFill flip="none" rotWithShape="1">
              <a:gsLst>
                <a:gs pos="0">
                  <a:srgbClr val="FFFFFF">
                    <a:alpha val="59000"/>
                  </a:srgbClr>
                </a:gs>
                <a:gs pos="65000">
                  <a:srgbClr val="FFFFFF">
                    <a:alpha val="59000"/>
                  </a:srgbClr>
                </a:gs>
                <a:gs pos="100000">
                  <a:srgbClr val="FFFFFF">
                    <a:alpha val="11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</a:ln>
          <a:effectLst>
            <a:outerShdw blurRad="63500" dist="26941" dir="2700000" algn="bl" rotWithShape="0">
              <a:srgbClr val="1E386B">
                <a:alpha val="54118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3423285" y="1196340"/>
            <a:ext cx="2510155" cy="5302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86805" y="1196340"/>
            <a:ext cx="2510155" cy="5302250"/>
          </a:xfrm>
          <a:prstGeom prst="roundRect">
            <a:avLst>
              <a:gd name="adj" fmla="val 50000"/>
            </a:avLst>
          </a:prstGeom>
          <a:solidFill>
            <a:srgbClr val="FFFFFF">
              <a:alpha val="5098"/>
            </a:srgbClr>
          </a:solidFill>
          <a:ln w="19050">
            <a:gradFill flip="none" rotWithShape="1">
              <a:gsLst>
                <a:gs pos="0">
                  <a:srgbClr val="FFFFFF">
                    <a:alpha val="25000"/>
                  </a:srgbClr>
                </a:gs>
                <a:gs pos="40000">
                  <a:srgbClr val="FFFFFF">
                    <a:alpha val="76000"/>
                  </a:srgbClr>
                </a:gs>
                <a:gs pos="100000">
                  <a:srgbClr val="FFFFFF">
                    <a:alpha val="76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</a:ln>
          <a:effectLst>
            <a:outerShdw blurRad="50800" dist="26941" dir="2700000" algn="bl" rotWithShape="0">
              <a:srgbClr val="3869A6">
                <a:alpha val="78824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6186805" y="1196340"/>
            <a:ext cx="2510155" cy="5302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950325" y="1196340"/>
            <a:ext cx="2510155" cy="5302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78DD3">
                  <a:alpha val="85000"/>
                </a:srgbClr>
              </a:gs>
              <a:gs pos="50000">
                <a:srgbClr val="678DD3">
                  <a:alpha val="70000"/>
                </a:srgbClr>
              </a:gs>
              <a:gs pos="94000">
                <a:srgbClr val="678DD3">
                  <a:alpha val="43000"/>
                </a:srgbClr>
              </a:gs>
              <a:gs pos="100000">
                <a:srgbClr val="678DD3">
                  <a:alpha val="43000"/>
                </a:srgbClr>
              </a:gs>
            </a:gsLst>
            <a:lin ang="6960000" scaled="1"/>
          </a:gradFill>
          <a:ln w="12700">
            <a:gradFill flip="none" rotWithShape="1">
              <a:gsLst>
                <a:gs pos="0">
                  <a:srgbClr val="FFFFFF">
                    <a:alpha val="59000"/>
                  </a:srgbClr>
                </a:gs>
                <a:gs pos="65000">
                  <a:srgbClr val="FFFFFF">
                    <a:alpha val="59000"/>
                  </a:srgbClr>
                </a:gs>
                <a:gs pos="100000">
                  <a:srgbClr val="FFFFFF">
                    <a:alpha val="11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</a:ln>
          <a:effectLst>
            <a:outerShdw blurRad="63500" dist="26941" dir="2700000" algn="bl" rotWithShape="0">
              <a:srgbClr val="1E386B">
                <a:alpha val="54118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8950325" y="1196340"/>
            <a:ext cx="2510155" cy="5302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8-27-19:57:29-d2nf5a98bjvh7rlivs00.png"/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49493" r="-128" b="-2787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935673" y="1827213"/>
            <a:ext cx="1957705" cy="798195"/>
          </a:xfrm>
          <a:prstGeom prst="rect">
            <a:avLst/>
          </a:prstGeom>
          <a:noFill/>
          <a:ln/>
        </p:spPr>
        <p:txBody>
          <a:bodyPr wrap="square" lIns="90043" tIns="46863" rIns="90043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Supervised and Unsupervised Models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93775" y="2717165"/>
            <a:ext cx="1871980" cy="2734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uses supervised models to flag known indicators of compromise (IoCs) and unsupervised models to detect deviations in traffic, user behavior, and file hashes. This dual approach enhances detection accuracy.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3699193" y="1827213"/>
            <a:ext cx="1957705" cy="798195"/>
          </a:xfrm>
          <a:prstGeom prst="rect">
            <a:avLst/>
          </a:prstGeom>
          <a:noFill/>
          <a:ln/>
        </p:spPr>
        <p:txBody>
          <a:bodyPr wrap="square" lIns="90043" tIns="46863" rIns="90043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Ensemble Scoring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3757295" y="2717165"/>
            <a:ext cx="1871980" cy="2734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Ensemble scoring correlates weak signals across endpoints, networks, and clouds into high-confidence alerts. This reduces false positives by over 80%, ensuring analysts focus on real threats.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462713" y="1827213"/>
            <a:ext cx="1957705" cy="798195"/>
          </a:xfrm>
          <a:prstGeom prst="rect">
            <a:avLst/>
          </a:prstGeom>
          <a:noFill/>
          <a:ln/>
        </p:spPr>
        <p:txBody>
          <a:bodyPr wrap="square" lIns="90043" tIns="46863" rIns="90043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Detection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520815" y="2717165"/>
            <a:ext cx="1837690" cy="2734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delivers real-time detection of stealthy lateral movement often missed by rule-based systems. This capability is crucial for identifying and containing advanced persistent threats (APTs).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226233" y="1827213"/>
            <a:ext cx="1957705" cy="798195"/>
          </a:xfrm>
          <a:prstGeom prst="rect">
            <a:avLst/>
          </a:prstGeom>
          <a:noFill/>
          <a:ln/>
        </p:spPr>
        <p:txBody>
          <a:bodyPr wrap="square" lIns="90043" tIns="46863" rIns="90043" bIns="0"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Learning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9284335" y="2717165"/>
            <a:ext cx="1890395" cy="2734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continuously learn and update, adapting to new threat patterns and reducing the time to detect zero-day exploits and emerging malware families.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flip="none" rotWithShape="0">
          <a:gsLst>
            <a:gs pos="0">
              <a:srgbClr val="94B9FF">
                <a:alpha val="25000"/>
              </a:srgbClr>
            </a:gs>
            <a:gs pos="33000">
              <a:srgbClr val="94B9FF">
                <a:alpha val="21000"/>
              </a:srgbClr>
            </a:gs>
            <a:gs pos="64000">
              <a:srgbClr val="94B9FF">
                <a:alpha val="0"/>
              </a:srgbClr>
            </a:gs>
            <a:gs pos="94000">
              <a:srgbClr val="94B9FF">
                <a:alpha val="42000"/>
              </a:srgbClr>
            </a:gs>
            <a:gs pos="100000">
              <a:srgbClr val="94B9FF">
                <a:alpha val="42000"/>
              </a:srgbClr>
            </a:gs>
          </a:gsLst>
          <a:lin ang="918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0-d2nf5ah8bjvh7rlivs1g.png"/>
          <p:cNvPicPr>
            <a:picLocks noChangeAspect="1"/>
          </p:cNvPicPr>
          <p:nvPr/>
        </p:nvPicPr>
        <p:blipFill>
          <a:blip r:embed="rId3"/>
          <a:srcRect l="25401" t="16194" r="42943" b="26759"/>
          <a:stretch/>
        </p:blipFill>
        <p:spPr>
          <a:xfrm>
            <a:off x="5551170" y="485775"/>
            <a:ext cx="3859530" cy="3912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38225" y="2731135"/>
            <a:ext cx="6297295" cy="3357245"/>
          </a:xfrm>
          <a:prstGeom prst="roundRect">
            <a:avLst>
              <a:gd name="adj" fmla="val 5103"/>
            </a:avLst>
          </a:prstGeom>
          <a:solidFill>
            <a:srgbClr val="7A9EDA">
              <a:alpha val="36863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38225" y="2731135"/>
            <a:ext cx="6297295" cy="33572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80000">
            <a:off x="10494010" y="3420745"/>
            <a:ext cx="3592195" cy="3636645"/>
          </a:xfrm>
          <a:prstGeom prst="triangle">
            <a:avLst>
              <a:gd name="adj" fmla="val 49448"/>
            </a:avLst>
          </a:prstGeom>
          <a:gradFill flip="none" rotWithShape="1">
            <a:gsLst>
              <a:gs pos="0">
                <a:srgbClr val="D1DCF2">
                  <a:alpha val="43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87000"/>
                </a:srgbClr>
              </a:gs>
              <a:gs pos="81000">
                <a:srgbClr val="6389D3">
                  <a:alpha val="85000"/>
                </a:srgbClr>
              </a:gs>
              <a:gs pos="100000">
                <a:srgbClr val="6389D3">
                  <a:alpha val="85000"/>
                </a:srgbClr>
              </a:gs>
            </a:gsLst>
            <a:lin ang="5400000" scaled="1"/>
          </a:gradFill>
          <a:ln/>
        </p:spPr>
      </p:sp>
      <p:sp>
        <p:nvSpPr>
          <p:cNvPr id="6" name="Text 3"/>
          <p:cNvSpPr/>
          <p:nvPr/>
        </p:nvSpPr>
        <p:spPr>
          <a:xfrm rot="180000">
            <a:off x="10494010" y="3420745"/>
            <a:ext cx="3592195" cy="3636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1740000">
            <a:off x="10205720" y="-1022985"/>
            <a:ext cx="2437130" cy="5853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CF2">
                  <a:alpha val="94000"/>
                </a:srgbClr>
              </a:gs>
              <a:gs pos="55000">
                <a:srgbClr val="6389D3">
                  <a:alpha val="62000"/>
                </a:srgbClr>
              </a:gs>
              <a:gs pos="82000">
                <a:srgbClr val="6389D3">
                  <a:alpha val="77000"/>
                </a:srgbClr>
              </a:gs>
              <a:gs pos="100000">
                <a:srgbClr val="6389D3">
                  <a:alpha val="92000"/>
                </a:srgbClr>
              </a:gs>
            </a:gsLst>
            <a:lin ang="5400000" scaled="1"/>
          </a:gradFill>
          <a:ln/>
        </p:spPr>
      </p:sp>
      <p:sp>
        <p:nvSpPr>
          <p:cNvPr id="8" name="Text 5"/>
          <p:cNvSpPr/>
          <p:nvPr/>
        </p:nvSpPr>
        <p:spPr>
          <a:xfrm rot="1740000">
            <a:off x="10205720" y="-1022985"/>
            <a:ext cx="2437130" cy="5853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800000">
            <a:off x="7485380" y="4394835"/>
            <a:ext cx="2471420" cy="45929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389D3">
                  <a:alpha val="83000"/>
                </a:srgbClr>
              </a:gs>
              <a:gs pos="4000">
                <a:srgbClr val="6389D3">
                  <a:alpha val="83000"/>
                </a:srgbClr>
              </a:gs>
              <a:gs pos="31000">
                <a:srgbClr val="6389D3">
                  <a:alpha val="57000"/>
                </a:srgbClr>
              </a:gs>
              <a:gs pos="63000">
                <a:srgbClr val="6389D3">
                  <a:alpha val="35000"/>
                </a:srgbClr>
              </a:gs>
              <a:gs pos="100000">
                <a:srgbClr val="D1DCF2">
                  <a:alpha val="43000"/>
                </a:srgbClr>
              </a:gs>
            </a:gsLst>
            <a:lin ang="5400000" scaled="1"/>
          </a:gradFill>
          <a:ln/>
        </p:spPr>
      </p:sp>
      <p:sp>
        <p:nvSpPr>
          <p:cNvPr id="10" name="Text 7"/>
          <p:cNvSpPr/>
          <p:nvPr/>
        </p:nvSpPr>
        <p:spPr>
          <a:xfrm rot="1800000">
            <a:off x="7485380" y="4394835"/>
            <a:ext cx="2471420" cy="4592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53110" y="2218690"/>
            <a:ext cx="6867525" cy="3683000"/>
          </a:xfrm>
          <a:prstGeom prst="roundRect">
            <a:avLst>
              <a:gd name="adj" fmla="val 5103"/>
            </a:avLst>
          </a:prstGeom>
          <a:gradFill flip="none" rotWithShape="1">
            <a:gsLst>
              <a:gs pos="0">
                <a:srgbClr val="F6F8FD"/>
              </a:gs>
              <a:gs pos="100000">
                <a:srgbClr val="FFFFFF">
                  <a:alpha val="83000"/>
                </a:srgbClr>
              </a:gs>
            </a:gsLst>
            <a:lin ang="5400000" scaled="1"/>
          </a:gradFill>
          <a:ln/>
          <a:effectLst>
            <a:outerShdw blurRad="152400" dist="26941" dir="2700000" algn="bl" rotWithShape="0">
              <a:srgbClr val="000000">
                <a:alpha val="32941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53110" y="2218690"/>
            <a:ext cx="6867525" cy="3683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89940" y="48577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3869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SIEM &amp; SOAR Triage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60985" y="254635"/>
            <a:ext cx="1071245" cy="5537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874CB">
                  <a:alpha val="65000"/>
                </a:srgbClr>
              </a:gs>
              <a:gs pos="20000">
                <a:srgbClr val="4874CB">
                  <a:alpha val="65000"/>
                </a:srgbClr>
              </a:gs>
              <a:gs pos="43000">
                <a:srgbClr val="4874CB">
                  <a:alpha val="54000"/>
                </a:srgbClr>
              </a:gs>
              <a:gs pos="63000">
                <a:srgbClr val="4874CB">
                  <a:alpha val="17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5" name="Text 12"/>
          <p:cNvSpPr/>
          <p:nvPr/>
        </p:nvSpPr>
        <p:spPr>
          <a:xfrm>
            <a:off x="260985" y="254635"/>
            <a:ext cx="1071245" cy="55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flipV="1">
            <a:off x="5986780" y="1921510"/>
            <a:ext cx="4784471" cy="234950"/>
          </a:xfrm>
          <a:custGeom>
            <a:avLst/>
            <a:gdLst/>
            <a:ahLst/>
            <a:cxnLst/>
            <a:rect l="l" t="t" r="r" b="b"/>
            <a:pathLst>
              <a:path w="4784471" h="234950">
                <a:moveTo>
                  <a:pt x="0" y="0"/>
                </a:moveTo>
                <a:lnTo>
                  <a:pt x="270574" y="229870"/>
                </a:lnTo>
                <a:lnTo>
                  <a:pt x="4784471" y="234950"/>
                </a:lnTo>
              </a:path>
            </a:pathLst>
          </a:cu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4874CB">
                    <a:alpha val="5000"/>
                  </a:srgbClr>
                </a:gs>
                <a:gs pos="100000">
                  <a:srgbClr val="4874CB"/>
                </a:gs>
              </a:gsLst>
              <a:lin ang="0" scaled="1"/>
            </a:gra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986780" y="1921510"/>
            <a:ext cx="4784471" cy="2349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flipH="1">
            <a:off x="1083933" y="1939290"/>
            <a:ext cx="62440" cy="45720"/>
          </a:xfrm>
          <a:prstGeom prst="parallelogram">
            <a:avLst>
              <a:gd name="adj" fmla="val 25000"/>
            </a:avLst>
          </a:prstGeom>
          <a:solidFill>
            <a:srgbClr val="4874CB"/>
          </a:solidFill>
          <a:ln/>
        </p:spPr>
      </p:sp>
      <p:sp>
        <p:nvSpPr>
          <p:cNvPr id="19" name="Text 16"/>
          <p:cNvSpPr/>
          <p:nvPr/>
        </p:nvSpPr>
        <p:spPr>
          <a:xfrm>
            <a:off x="1083933" y="1939290"/>
            <a:ext cx="62440" cy="45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 flipH="1">
            <a:off x="1039705" y="1939290"/>
            <a:ext cx="62440" cy="45720"/>
          </a:xfrm>
          <a:prstGeom prst="parallelogram">
            <a:avLst>
              <a:gd name="adj" fmla="val 25000"/>
            </a:avLst>
          </a:prstGeom>
          <a:solidFill>
            <a:srgbClr val="4874CB">
              <a:alpha val="65098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39705" y="1939290"/>
            <a:ext cx="62440" cy="45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40105" y="127063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Triage and Response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02055" y="2731135"/>
            <a:ext cx="5966460" cy="2834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SIEM and SOAR platforms prioritizes alerts, enriches them with threat intelligence, and triggers automated playbooks for low-risk events. This ensures consistent response times and reduces analyst workload.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1745</Words>
  <Application>Microsoft Office PowerPoint</Application>
  <PresentationFormat>Widescreen</PresentationFormat>
  <Paragraphs>237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Arial Black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Cyber Defense</dc:title>
  <dc:subject>AI-Powered Cyber Defense</dc:subject>
  <dc:creator>Kimi</dc:creator>
  <cp:lastModifiedBy>Sean</cp:lastModifiedBy>
  <cp:revision>1</cp:revision>
  <dcterms:created xsi:type="dcterms:W3CDTF">2025-12-02T05:21:33Z</dcterms:created>
  <dcterms:modified xsi:type="dcterms:W3CDTF">2025-12-02T05:21:45Z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Cyber Defense","ContentProducer":"001191110108MACG2KBH8F10000","ProduceID":"d4n7d4a5hvlq4m0tk900","ReservedCode1":"","ContentPropagator":"001191110108MACG2KBH8F20000","PropagateID":"d4n7d4a5hvlq4m0tk900","ReservedCode2":""}</vt:lpwstr>
  </property>
</Properties>
</file>